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9"/>
  </p:notesMasterIdLst>
  <p:sldIdLst>
    <p:sldId id="256" r:id="rId2"/>
    <p:sldId id="282" r:id="rId3"/>
    <p:sldId id="1094" r:id="rId4"/>
    <p:sldId id="1180" r:id="rId5"/>
    <p:sldId id="1182" r:id="rId6"/>
    <p:sldId id="1181" r:id="rId7"/>
    <p:sldId id="1177" r:id="rId8"/>
    <p:sldId id="1183" r:id="rId9"/>
    <p:sldId id="1185" r:id="rId10"/>
    <p:sldId id="1186" r:id="rId11"/>
    <p:sldId id="1178" r:id="rId12"/>
    <p:sldId id="1179" r:id="rId13"/>
    <p:sldId id="1174" r:id="rId14"/>
    <p:sldId id="273" r:id="rId15"/>
    <p:sldId id="274" r:id="rId16"/>
    <p:sldId id="275" r:id="rId17"/>
    <p:sldId id="276"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1094"/>
            <p14:sldId id="1180"/>
            <p14:sldId id="1182"/>
            <p14:sldId id="1181"/>
            <p14:sldId id="1177"/>
            <p14:sldId id="1183"/>
            <p14:sldId id="1185"/>
            <p14:sldId id="1186"/>
            <p14:sldId id="1178"/>
            <p14:sldId id="1179"/>
            <p14:sldId id="1174"/>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6447" autoAdjust="0"/>
  </p:normalViewPr>
  <p:slideViewPr>
    <p:cSldViewPr snapToGrid="0">
      <p:cViewPr varScale="1">
        <p:scale>
          <a:sx n="114" d="100"/>
          <a:sy n="114" d="100"/>
        </p:scale>
        <p:origin x="666" y="10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2021-07-27</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err="1">
                <a:solidFill>
                  <a:schemeClr val="bg1"/>
                </a:solidFill>
                <a:latin typeface="Constantia" panose="02030602050306030303" pitchFamily="18" charset="0"/>
                <a:cs typeface="Arial" pitchFamily="34" charset="0"/>
              </a:rPr>
              <a:t>ece</a:t>
            </a:r>
            <a:r>
              <a:rPr lang="en-US" sz="2000" cap="small" baseline="0" dirty="0">
                <a:solidFill>
                  <a:schemeClr val="bg1"/>
                </a:solidFill>
                <a:latin typeface="Constantia" panose="02030602050306030303" pitchFamily="18" charset="0"/>
                <a:cs typeface="Arial" pitchFamily="34" charset="0"/>
              </a:rPr>
              <a:t> 204</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Numerical methods</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35696"/>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The Dormand-Prince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The Dormand-Prince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lgn="l">
              <a:defRPr>
                <a:latin typeface="Cambria" panose="02040503050406030204" pitchFamily="18" charset="0"/>
                <a:ea typeface="Cambria" panose="02040503050406030204" pitchFamily="18" charset="0"/>
              </a:defRPr>
            </a:lvl1pPr>
            <a:lvl2pPr algn="l">
              <a:defRPr>
                <a:latin typeface="Cambria" panose="02040503050406030204" pitchFamily="18" charset="0"/>
                <a:ea typeface="Cambria" panose="02040503050406030204" pitchFamily="18" charset="0"/>
              </a:defRPr>
            </a:lvl2pPr>
            <a:lvl3pPr algn="l">
              <a:defRPr>
                <a:latin typeface="Cambria" panose="02040503050406030204" pitchFamily="18" charset="0"/>
                <a:ea typeface="Cambria" panose="02040503050406030204" pitchFamily="18" charset="0"/>
              </a:defRPr>
            </a:lvl3pPr>
            <a:lvl4pPr algn="l">
              <a:defRPr>
                <a:latin typeface="Cambria" panose="02040503050406030204" pitchFamily="18" charset="0"/>
                <a:ea typeface="Cambria" panose="02040503050406030204" pitchFamily="18" charset="0"/>
              </a:defRPr>
            </a:lvl4pPr>
            <a:lvl5pPr algn="l">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The Dormand-Prince method</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The Dormand-Prince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The Dormand-Prince method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The Dormand-Prince method</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The Dormand-Prince method</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The Dormand-Prince method</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The Dormand-Prince method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The Dormand-Prince method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The Dormand-Prince method</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2.wmf"/><Relationship Id="rId3" Type="http://schemas.openxmlformats.org/officeDocument/2006/relationships/audio" Target="../media/media10.m4a"/><Relationship Id="rId7" Type="http://schemas.openxmlformats.org/officeDocument/2006/relationships/oleObject" Target="../embeddings/oleObject14.bin"/><Relationship Id="rId2" Type="http://schemas.microsoft.com/office/2007/relationships/media" Target="../media/media10.m4a"/><Relationship Id="rId1" Type="http://schemas.openxmlformats.org/officeDocument/2006/relationships/tags" Target="../tags/tag8.xml"/><Relationship Id="rId6" Type="http://schemas.openxmlformats.org/officeDocument/2006/relationships/image" Target="../media/image21.wmf"/><Relationship Id="rId11" Type="http://schemas.openxmlformats.org/officeDocument/2006/relationships/image" Target="../media/image8.png"/><Relationship Id="rId5" Type="http://schemas.openxmlformats.org/officeDocument/2006/relationships/oleObject" Target="../embeddings/oleObject13.bin"/><Relationship Id="rId10" Type="http://schemas.openxmlformats.org/officeDocument/2006/relationships/image" Target="../media/image23.wmf"/><Relationship Id="rId4" Type="http://schemas.openxmlformats.org/officeDocument/2006/relationships/slideLayout" Target="../slideLayouts/slideLayout2.xml"/><Relationship Id="rId9" Type="http://schemas.openxmlformats.org/officeDocument/2006/relationships/oleObject" Target="../embeddings/oleObject15.bin"/></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11.m4a"/><Relationship Id="rId7" Type="http://schemas.openxmlformats.org/officeDocument/2006/relationships/image" Target="../media/image25.wmf"/><Relationship Id="rId2" Type="http://schemas.microsoft.com/office/2007/relationships/media" Target="../media/media11.m4a"/><Relationship Id="rId1" Type="http://schemas.openxmlformats.org/officeDocument/2006/relationships/tags" Target="../tags/tag9.xml"/><Relationship Id="rId6" Type="http://schemas.openxmlformats.org/officeDocument/2006/relationships/oleObject" Target="../embeddings/oleObject16.bin"/><Relationship Id="rId5" Type="http://schemas.openxmlformats.org/officeDocument/2006/relationships/image" Target="../media/image24.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12.m4a"/><Relationship Id="rId7" Type="http://schemas.openxmlformats.org/officeDocument/2006/relationships/image" Target="../media/image27.png"/><Relationship Id="rId2" Type="http://schemas.microsoft.com/office/2007/relationships/media" Target="../media/media12.m4a"/><Relationship Id="rId1" Type="http://schemas.openxmlformats.org/officeDocument/2006/relationships/tags" Target="../tags/tag10.xml"/><Relationship Id="rId6" Type="http://schemas.openxmlformats.org/officeDocument/2006/relationships/image" Target="../media/image26.wmf"/><Relationship Id="rId5" Type="http://schemas.openxmlformats.org/officeDocument/2006/relationships/oleObject" Target="../embeddings/oleObject17.bin"/><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audio" Target="../media/media3.m4a"/><Relationship Id="rId7" Type="http://schemas.openxmlformats.org/officeDocument/2006/relationships/oleObject" Target="../embeddings/oleObject2.bin"/><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9.wmf"/><Relationship Id="rId5" Type="http://schemas.openxmlformats.org/officeDocument/2006/relationships/oleObject" Target="../embeddings/oleObject1.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2.wmf"/><Relationship Id="rId13" Type="http://schemas.openxmlformats.org/officeDocument/2006/relationships/image" Target="../media/image8.png"/><Relationship Id="rId3" Type="http://schemas.openxmlformats.org/officeDocument/2006/relationships/audio" Target="../media/media4.m4a"/><Relationship Id="rId7" Type="http://schemas.openxmlformats.org/officeDocument/2006/relationships/oleObject" Target="../embeddings/oleObject4.bin"/><Relationship Id="rId12" Type="http://schemas.openxmlformats.org/officeDocument/2006/relationships/image" Target="../media/image14.wmf"/><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11.wmf"/><Relationship Id="rId11" Type="http://schemas.openxmlformats.org/officeDocument/2006/relationships/oleObject" Target="../embeddings/oleObject6.bin"/><Relationship Id="rId5" Type="http://schemas.openxmlformats.org/officeDocument/2006/relationships/oleObject" Target="../embeddings/oleObject3.bin"/><Relationship Id="rId10" Type="http://schemas.openxmlformats.org/officeDocument/2006/relationships/image" Target="../media/image13.wmf"/><Relationship Id="rId4" Type="http://schemas.openxmlformats.org/officeDocument/2006/relationships/slideLayout" Target="../slideLayouts/slideLayout2.xml"/><Relationship Id="rId9" Type="http://schemas.openxmlformats.org/officeDocument/2006/relationships/oleObject" Target="../embeddings/oleObject5.bin"/></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6.wmf"/><Relationship Id="rId13" Type="http://schemas.openxmlformats.org/officeDocument/2006/relationships/oleObject" Target="../embeddings/oleObject11.bin"/><Relationship Id="rId3" Type="http://schemas.openxmlformats.org/officeDocument/2006/relationships/audio" Target="../media/media6.m4a"/><Relationship Id="rId7" Type="http://schemas.openxmlformats.org/officeDocument/2006/relationships/oleObject" Target="../embeddings/oleObject8.bin"/><Relationship Id="rId12" Type="http://schemas.openxmlformats.org/officeDocument/2006/relationships/image" Target="../media/image18.wmf"/><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15.wmf"/><Relationship Id="rId11" Type="http://schemas.openxmlformats.org/officeDocument/2006/relationships/oleObject" Target="../embeddings/oleObject10.bin"/><Relationship Id="rId5" Type="http://schemas.openxmlformats.org/officeDocument/2006/relationships/oleObject" Target="../embeddings/oleObject7.bin"/><Relationship Id="rId15" Type="http://schemas.openxmlformats.org/officeDocument/2006/relationships/image" Target="../media/image8.png"/><Relationship Id="rId10" Type="http://schemas.openxmlformats.org/officeDocument/2006/relationships/image" Target="../media/image17.wmf"/><Relationship Id="rId4" Type="http://schemas.openxmlformats.org/officeDocument/2006/relationships/slideLayout" Target="../slideLayouts/slideLayout2.xml"/><Relationship Id="rId9" Type="http://schemas.openxmlformats.org/officeDocument/2006/relationships/oleObject" Target="../embeddings/oleObject9.bin"/><Relationship Id="rId14" Type="http://schemas.openxmlformats.org/officeDocument/2006/relationships/image" Target="../media/image19.wmf"/></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8.png"/><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20.wmf"/><Relationship Id="rId5" Type="http://schemas.openxmlformats.org/officeDocument/2006/relationships/oleObject" Target="../embeddings/oleObject12.bin"/><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6.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7.xml"/><Relationship Id="rId5" Type="http://schemas.openxmlformats.org/officeDocument/2006/relationships/image" Target="../media/image8.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 </a:t>
            </a:r>
            <a:r>
              <a:rPr lang="en-US" dirty="0" err="1"/>
              <a:t>Dormand</a:t>
            </a:r>
            <a:r>
              <a:rPr lang="en-US" dirty="0"/>
              <a:t>-Prince method</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Audio 6">
            <a:hlinkClick r:id="" action="ppaction://media"/>
            <a:extLst>
              <a:ext uri="{FF2B5EF4-FFF2-40B4-BE49-F238E27FC236}">
                <a16:creationId xmlns:a16="http://schemas.microsoft.com/office/drawing/2014/main" id="{CE687C9C-1938-4495-A252-A6082EC2657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xmlns:p14="http://schemas.microsoft.com/office/powerpoint/2010/main">
    <mc:Choice Requires="p14">
      <p:transition spd="slow" p14:dur="2000" advTm="8345"/>
    </mc:Choice>
    <mc:Fallback xmlns="">
      <p:transition spd="slow" advTm="8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9D5E4-E5A3-4B50-B61B-0043642BC37C}"/>
              </a:ext>
            </a:extLst>
          </p:cNvPr>
          <p:cNvSpPr>
            <a:spLocks noGrp="1"/>
          </p:cNvSpPr>
          <p:nvPr>
            <p:ph type="title"/>
          </p:nvPr>
        </p:nvSpPr>
        <p:spPr/>
        <p:txBody>
          <a:bodyPr/>
          <a:lstStyle/>
          <a:p>
            <a:r>
              <a:rPr lang="en-US" dirty="0"/>
              <a:t>Implementation</a:t>
            </a:r>
          </a:p>
        </p:txBody>
      </p:sp>
      <p:sp>
        <p:nvSpPr>
          <p:cNvPr id="3" name="Content Placeholder 2">
            <a:extLst>
              <a:ext uri="{FF2B5EF4-FFF2-40B4-BE49-F238E27FC236}">
                <a16:creationId xmlns:a16="http://schemas.microsoft.com/office/drawing/2014/main" id="{9C890311-1B4A-44A0-AAB8-4FF28F0AEAAC}"/>
              </a:ext>
            </a:extLst>
          </p:cNvPr>
          <p:cNvSpPr>
            <a:spLocks noGrp="1"/>
          </p:cNvSpPr>
          <p:nvPr>
            <p:ph idx="1"/>
          </p:nvPr>
        </p:nvSpPr>
        <p:spPr/>
        <p:txBody>
          <a:bodyPr/>
          <a:lstStyle/>
          <a:p>
            <a:r>
              <a:rPr lang="en-US" dirty="0"/>
              <a:t>On slide 4, we represent the calculations as:</a:t>
            </a:r>
          </a:p>
          <a:p>
            <a:endParaRPr lang="en-US" dirty="0"/>
          </a:p>
          <a:p>
            <a:endParaRPr lang="en-US" dirty="0"/>
          </a:p>
          <a:p>
            <a:pPr lvl="1"/>
            <a:r>
              <a:rPr lang="en-US" dirty="0"/>
              <a:t>In the implementation, you will note it appears as</a:t>
            </a:r>
          </a:p>
          <a:p>
            <a:pPr lvl="1"/>
            <a:endParaRPr lang="en-US" dirty="0"/>
          </a:p>
          <a:p>
            <a:pPr lvl="1"/>
            <a:endParaRPr lang="en-US" dirty="0"/>
          </a:p>
          <a:p>
            <a:pPr lvl="1"/>
            <a:r>
              <a:rPr lang="en-US" dirty="0"/>
              <a:t>You may be tempted to do the following:</a:t>
            </a:r>
          </a:p>
          <a:p>
            <a:pPr lvl="1"/>
            <a:endParaRPr lang="en-US" dirty="0"/>
          </a:p>
          <a:p>
            <a:pPr lvl="1"/>
            <a:endParaRPr lang="en-US" dirty="0"/>
          </a:p>
          <a:p>
            <a:pPr lvl="1"/>
            <a:r>
              <a:rPr lang="en-US" dirty="0"/>
              <a:t>Issue:	if </a:t>
            </a:r>
            <a:r>
              <a:rPr lang="en-US" i="1" dirty="0">
                <a:latin typeface="Times New Roman" panose="02020603050405020304" pitchFamily="18" charset="0"/>
              </a:rPr>
              <a:t>h</a:t>
            </a:r>
            <a:r>
              <a:rPr lang="en-US" dirty="0"/>
              <a:t> is small, this may result in a sum of denormalized 		numbers, which will magnify the error</a:t>
            </a:r>
          </a:p>
          <a:p>
            <a:pPr lvl="1"/>
            <a:endParaRPr lang="en-US" dirty="0"/>
          </a:p>
        </p:txBody>
      </p:sp>
      <p:sp>
        <p:nvSpPr>
          <p:cNvPr id="4" name="Footer Placeholder 3">
            <a:extLst>
              <a:ext uri="{FF2B5EF4-FFF2-40B4-BE49-F238E27FC236}">
                <a16:creationId xmlns:a16="http://schemas.microsoft.com/office/drawing/2014/main" id="{14BCC69A-76EF-44F1-83BA-DA2036AF315E}"/>
              </a:ext>
            </a:extLst>
          </p:cNvPr>
          <p:cNvSpPr>
            <a:spLocks noGrp="1"/>
          </p:cNvSpPr>
          <p:nvPr>
            <p:ph type="ftr" sz="quarter" idx="11"/>
          </p:nvPr>
        </p:nvSpPr>
        <p:spPr/>
        <p:txBody>
          <a:bodyPr/>
          <a:lstStyle/>
          <a:p>
            <a:r>
              <a:rPr lang="en-US"/>
              <a:t>The Dormand-Prince method</a:t>
            </a:r>
            <a:endParaRPr lang="en-CA" dirty="0"/>
          </a:p>
        </p:txBody>
      </p:sp>
      <p:sp>
        <p:nvSpPr>
          <p:cNvPr id="5" name="Slide Number Placeholder 4">
            <a:extLst>
              <a:ext uri="{FF2B5EF4-FFF2-40B4-BE49-F238E27FC236}">
                <a16:creationId xmlns:a16="http://schemas.microsoft.com/office/drawing/2014/main" id="{1CCB7FB1-2E11-43BC-97EE-A0D798449299}"/>
              </a:ext>
            </a:extLst>
          </p:cNvPr>
          <p:cNvSpPr>
            <a:spLocks noGrp="1"/>
          </p:cNvSpPr>
          <p:nvPr>
            <p:ph type="sldNum" sz="quarter" idx="12"/>
          </p:nvPr>
        </p:nvSpPr>
        <p:spPr/>
        <p:txBody>
          <a:bodyPr/>
          <a:lstStyle/>
          <a:p>
            <a:fld id="{42EF6DC8-DA9C-4533-8A40-BB00A2545AF8}" type="slidenum">
              <a:rPr lang="en-CA" smtClean="0"/>
              <a:pPr/>
              <a:t>10</a:t>
            </a:fld>
            <a:endParaRPr lang="en-CA"/>
          </a:p>
        </p:txBody>
      </p:sp>
      <p:graphicFrame>
        <p:nvGraphicFramePr>
          <p:cNvPr id="6" name="Object 5">
            <a:extLst>
              <a:ext uri="{FF2B5EF4-FFF2-40B4-BE49-F238E27FC236}">
                <a16:creationId xmlns:a16="http://schemas.microsoft.com/office/drawing/2014/main" id="{CE7AA066-BBA7-4F17-9ECD-607C6DC15CFD}"/>
              </a:ext>
            </a:extLst>
          </p:cNvPr>
          <p:cNvGraphicFramePr>
            <a:graphicFrameLocks noChangeAspect="1"/>
          </p:cNvGraphicFramePr>
          <p:nvPr>
            <p:extLst>
              <p:ext uri="{D42A27DB-BD31-4B8C-83A1-F6EECF244321}">
                <p14:modId xmlns:p14="http://schemas.microsoft.com/office/powerpoint/2010/main" val="2373096920"/>
              </p:ext>
            </p:extLst>
          </p:nvPr>
        </p:nvGraphicFramePr>
        <p:xfrm>
          <a:off x="1878319" y="2142120"/>
          <a:ext cx="4987925" cy="573087"/>
        </p:xfrm>
        <a:graphic>
          <a:graphicData uri="http://schemas.openxmlformats.org/presentationml/2006/ole">
            <mc:AlternateContent xmlns:mc="http://schemas.openxmlformats.org/markup-compatibility/2006">
              <mc:Choice xmlns:v="urn:schemas-microsoft-com:vml" Requires="v">
                <p:oleObj name="Equation" r:id="rId5" imgW="3746160" imgH="431640" progId="Equation.DSMT4">
                  <p:embed/>
                </p:oleObj>
              </mc:Choice>
              <mc:Fallback>
                <p:oleObj name="Equation" r:id="rId5" imgW="3746160" imgH="431640" progId="Equation.DSMT4">
                  <p:embed/>
                  <p:pic>
                    <p:nvPicPr>
                      <p:cNvPr id="7" name="Object 6">
                        <a:extLst>
                          <a:ext uri="{FF2B5EF4-FFF2-40B4-BE49-F238E27FC236}">
                            <a16:creationId xmlns:a16="http://schemas.microsoft.com/office/drawing/2014/main" id="{4C3F4D33-43DC-4C75-A4E4-4FF1362EED5E}"/>
                          </a:ext>
                        </a:extLst>
                      </p:cNvPr>
                      <p:cNvPicPr/>
                      <p:nvPr/>
                    </p:nvPicPr>
                    <p:blipFill>
                      <a:blip r:embed="rId6"/>
                      <a:stretch>
                        <a:fillRect/>
                      </a:stretch>
                    </p:blipFill>
                    <p:spPr>
                      <a:xfrm>
                        <a:off x="1878319" y="2142120"/>
                        <a:ext cx="4987925" cy="573087"/>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7F17D884-C9E0-4672-81EC-674392E0BAA1}"/>
              </a:ext>
            </a:extLst>
          </p:cNvPr>
          <p:cNvGraphicFramePr>
            <a:graphicFrameLocks noChangeAspect="1"/>
          </p:cNvGraphicFramePr>
          <p:nvPr>
            <p:extLst>
              <p:ext uri="{D42A27DB-BD31-4B8C-83A1-F6EECF244321}">
                <p14:modId xmlns:p14="http://schemas.microsoft.com/office/powerpoint/2010/main" val="4240116793"/>
              </p:ext>
            </p:extLst>
          </p:nvPr>
        </p:nvGraphicFramePr>
        <p:xfrm>
          <a:off x="1606550" y="3295650"/>
          <a:ext cx="5783263" cy="606425"/>
        </p:xfrm>
        <a:graphic>
          <a:graphicData uri="http://schemas.openxmlformats.org/presentationml/2006/ole">
            <mc:AlternateContent xmlns:mc="http://schemas.openxmlformats.org/markup-compatibility/2006">
              <mc:Choice xmlns:v="urn:schemas-microsoft-com:vml" Requires="v">
                <p:oleObj name="Equation" r:id="rId7" imgW="4343400" imgH="457200" progId="Equation.DSMT4">
                  <p:embed/>
                </p:oleObj>
              </mc:Choice>
              <mc:Fallback>
                <p:oleObj name="Equation" r:id="rId7" imgW="4343400" imgH="457200" progId="Equation.DSMT4">
                  <p:embed/>
                  <p:pic>
                    <p:nvPicPr>
                      <p:cNvPr id="6" name="Object 5">
                        <a:extLst>
                          <a:ext uri="{FF2B5EF4-FFF2-40B4-BE49-F238E27FC236}">
                            <a16:creationId xmlns:a16="http://schemas.microsoft.com/office/drawing/2014/main" id="{CE7AA066-BBA7-4F17-9ECD-607C6DC15CFD}"/>
                          </a:ext>
                        </a:extLst>
                      </p:cNvPr>
                      <p:cNvPicPr/>
                      <p:nvPr/>
                    </p:nvPicPr>
                    <p:blipFill>
                      <a:blip r:embed="rId8"/>
                      <a:stretch>
                        <a:fillRect/>
                      </a:stretch>
                    </p:blipFill>
                    <p:spPr>
                      <a:xfrm>
                        <a:off x="1606550" y="3295650"/>
                        <a:ext cx="5783263" cy="606425"/>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86009CBC-D45D-417D-BD10-3FDBCBBAC2EA}"/>
              </a:ext>
            </a:extLst>
          </p:cNvPr>
          <p:cNvGraphicFramePr>
            <a:graphicFrameLocks noChangeAspect="1"/>
          </p:cNvGraphicFramePr>
          <p:nvPr>
            <p:extLst>
              <p:ext uri="{D42A27DB-BD31-4B8C-83A1-F6EECF244321}">
                <p14:modId xmlns:p14="http://schemas.microsoft.com/office/powerpoint/2010/main" val="1284582058"/>
              </p:ext>
            </p:extLst>
          </p:nvPr>
        </p:nvGraphicFramePr>
        <p:xfrm>
          <a:off x="1249363" y="4497388"/>
          <a:ext cx="6646862" cy="573087"/>
        </p:xfrm>
        <a:graphic>
          <a:graphicData uri="http://schemas.openxmlformats.org/presentationml/2006/ole">
            <mc:AlternateContent xmlns:mc="http://schemas.openxmlformats.org/markup-compatibility/2006">
              <mc:Choice xmlns:v="urn:schemas-microsoft-com:vml" Requires="v">
                <p:oleObj name="Equation" r:id="rId9" imgW="4991040" imgH="431640" progId="Equation.DSMT4">
                  <p:embed/>
                </p:oleObj>
              </mc:Choice>
              <mc:Fallback>
                <p:oleObj name="Equation" r:id="rId9" imgW="4991040" imgH="431640" progId="Equation.DSMT4">
                  <p:embed/>
                  <p:pic>
                    <p:nvPicPr>
                      <p:cNvPr id="7" name="Object 6">
                        <a:extLst>
                          <a:ext uri="{FF2B5EF4-FFF2-40B4-BE49-F238E27FC236}">
                            <a16:creationId xmlns:a16="http://schemas.microsoft.com/office/drawing/2014/main" id="{7F17D884-C9E0-4672-81EC-674392E0BAA1}"/>
                          </a:ext>
                        </a:extLst>
                      </p:cNvPr>
                      <p:cNvPicPr/>
                      <p:nvPr/>
                    </p:nvPicPr>
                    <p:blipFill>
                      <a:blip r:embed="rId10"/>
                      <a:stretch>
                        <a:fillRect/>
                      </a:stretch>
                    </p:blipFill>
                    <p:spPr>
                      <a:xfrm>
                        <a:off x="1249363" y="4497388"/>
                        <a:ext cx="6646862" cy="573087"/>
                      </a:xfrm>
                      <a:prstGeom prst="rect">
                        <a:avLst/>
                      </a:prstGeom>
                    </p:spPr>
                  </p:pic>
                </p:oleObj>
              </mc:Fallback>
            </mc:AlternateContent>
          </a:graphicData>
        </a:graphic>
      </p:graphicFrame>
      <p:pic>
        <p:nvPicPr>
          <p:cNvPr id="12" name="Audio 11">
            <a:hlinkClick r:id="" action="ppaction://media"/>
            <a:extLst>
              <a:ext uri="{FF2B5EF4-FFF2-40B4-BE49-F238E27FC236}">
                <a16:creationId xmlns:a16="http://schemas.microsoft.com/office/drawing/2014/main" id="{B4AA7AB7-31C4-4B83-8DF5-022B1DFD6A00}"/>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152514560"/>
      </p:ext>
    </p:extLst>
  </p:cSld>
  <p:clrMapOvr>
    <a:masterClrMapping/>
  </p:clrMapOvr>
  <mc:AlternateContent xmlns:mc="http://schemas.openxmlformats.org/markup-compatibility/2006">
    <mc:Choice xmlns:p14="http://schemas.microsoft.com/office/powerpoint/2010/main" Requires="p14">
      <p:transition spd="slow" p14:dur="2000" advTm="156273"/>
    </mc:Choice>
    <mc:Fallback>
      <p:transition spd="slow" advTm="156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6099E-883B-4A8F-B3B3-7A73F8224CF0}"/>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21EFE58A-E5E1-4DFF-90BE-3A5558860EB5}"/>
              </a:ext>
            </a:extLst>
          </p:cNvPr>
          <p:cNvSpPr>
            <a:spLocks noGrp="1"/>
          </p:cNvSpPr>
          <p:nvPr>
            <p:ph idx="1"/>
          </p:nvPr>
        </p:nvSpPr>
        <p:spPr/>
        <p:txBody>
          <a:bodyPr/>
          <a:lstStyle/>
          <a:p>
            <a:r>
              <a:rPr lang="en-US" dirty="0"/>
              <a:t>Suppose we have </a:t>
            </a:r>
          </a:p>
          <a:p>
            <a:endParaRPr lang="en-US" dirty="0"/>
          </a:p>
          <a:p>
            <a:pPr lvl="1"/>
            <a:r>
              <a:rPr lang="en-US" dirty="0"/>
              <a:t>With </a:t>
            </a:r>
            <a:r>
              <a:rPr lang="en-US" i="1" dirty="0" err="1">
                <a:latin typeface="Times New Roman" panose="02020603050405020304" pitchFamily="18" charset="0"/>
              </a:rPr>
              <a:t>h</a:t>
            </a:r>
            <a:r>
              <a:rPr lang="en-US" baseline="-25000" dirty="0" err="1">
                <a:latin typeface="Times New Roman" panose="02020603050405020304" pitchFamily="18" charset="0"/>
              </a:rPr>
              <a:t>min</a:t>
            </a:r>
            <a:r>
              <a:rPr lang="en-US" dirty="0">
                <a:latin typeface="Times New Roman" panose="02020603050405020304" pitchFamily="18" charset="0"/>
              </a:rPr>
              <a:t> = 0.01</a:t>
            </a:r>
            <a:r>
              <a:rPr lang="en-US" dirty="0"/>
              <a:t> , </a:t>
            </a:r>
            <a:r>
              <a:rPr lang="en-US" i="1" dirty="0" err="1">
                <a:latin typeface="Times New Roman" panose="02020603050405020304" pitchFamily="18" charset="0"/>
              </a:rPr>
              <a:t>h</a:t>
            </a:r>
            <a:r>
              <a:rPr lang="en-US" baseline="-25000" dirty="0" err="1">
                <a:latin typeface="Times New Roman" panose="02020603050405020304" pitchFamily="18" charset="0"/>
              </a:rPr>
              <a:t>max</a:t>
            </a:r>
            <a:r>
              <a:rPr lang="en-US" dirty="0">
                <a:latin typeface="Times New Roman" panose="02020603050405020304" pitchFamily="18" charset="0"/>
              </a:rPr>
              <a:t> = 1</a:t>
            </a:r>
            <a:r>
              <a:rPr lang="en-US" dirty="0"/>
              <a:t> and </a:t>
            </a:r>
            <a:r>
              <a:rPr lang="en-US" i="1" dirty="0" err="1">
                <a:latin typeface="Symbol" panose="05050102010706020507" pitchFamily="18" charset="2"/>
              </a:rPr>
              <a:t>e</a:t>
            </a:r>
            <a:r>
              <a:rPr lang="en-US" baseline="-25000" dirty="0" err="1">
                <a:latin typeface="Times New Roman" panose="02020603050405020304" pitchFamily="18" charset="0"/>
              </a:rPr>
              <a:t>abs</a:t>
            </a:r>
            <a:r>
              <a:rPr lang="en-US" dirty="0">
                <a:latin typeface="Times New Roman" panose="02020603050405020304" pitchFamily="18" charset="0"/>
              </a:rPr>
              <a:t> = 0.00001</a:t>
            </a:r>
            <a:r>
              <a:rPr lang="en-US" dirty="0"/>
              <a:t>, we have</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r>
              <a:rPr lang="en-US" dirty="0"/>
              <a:t>Now, the maximum </a:t>
            </a:r>
            <a:r>
              <a:rPr lang="en-US" i="1" dirty="0" err="1">
                <a:latin typeface="Times New Roman" panose="02020603050405020304" pitchFamily="18" charset="0"/>
              </a:rPr>
              <a:t>h</a:t>
            </a:r>
            <a:r>
              <a:rPr lang="en-US" baseline="-25000" dirty="0" err="1">
                <a:latin typeface="Times New Roman" panose="02020603050405020304" pitchFamily="18" charset="0"/>
              </a:rPr>
              <a:t>max</a:t>
            </a:r>
            <a:r>
              <a:rPr lang="en-US" dirty="0"/>
              <a:t> is more relevant,</a:t>
            </a:r>
            <a:br>
              <a:rPr lang="en-US" dirty="0"/>
            </a:br>
            <a:r>
              <a:rPr lang="en-US" dirty="0"/>
              <a:t>	as we are using cubic splines to approximate values between</a:t>
            </a:r>
            <a:br>
              <a:rPr lang="en-US" dirty="0"/>
            </a:br>
            <a:r>
              <a:rPr lang="en-US" dirty="0"/>
              <a:t>	these approximations</a:t>
            </a:r>
          </a:p>
        </p:txBody>
      </p:sp>
      <p:sp>
        <p:nvSpPr>
          <p:cNvPr id="4" name="Footer Placeholder 3">
            <a:extLst>
              <a:ext uri="{FF2B5EF4-FFF2-40B4-BE49-F238E27FC236}">
                <a16:creationId xmlns:a16="http://schemas.microsoft.com/office/drawing/2014/main" id="{8A82BAFA-CD27-4F21-BD68-8C767D36D168}"/>
              </a:ext>
            </a:extLst>
          </p:cNvPr>
          <p:cNvSpPr>
            <a:spLocks noGrp="1"/>
          </p:cNvSpPr>
          <p:nvPr>
            <p:ph type="ftr" sz="quarter" idx="11"/>
          </p:nvPr>
        </p:nvSpPr>
        <p:spPr/>
        <p:txBody>
          <a:bodyPr/>
          <a:lstStyle/>
          <a:p>
            <a:r>
              <a:rPr lang="en-US"/>
              <a:t>The Dormand-Prince method</a:t>
            </a:r>
            <a:endParaRPr lang="en-CA" dirty="0"/>
          </a:p>
        </p:txBody>
      </p:sp>
      <p:sp>
        <p:nvSpPr>
          <p:cNvPr id="5" name="Slide Number Placeholder 4">
            <a:extLst>
              <a:ext uri="{FF2B5EF4-FFF2-40B4-BE49-F238E27FC236}">
                <a16:creationId xmlns:a16="http://schemas.microsoft.com/office/drawing/2014/main" id="{B1516FE5-1137-458A-AAF1-912D75992267}"/>
              </a:ext>
            </a:extLst>
          </p:cNvPr>
          <p:cNvSpPr>
            <a:spLocks noGrp="1"/>
          </p:cNvSpPr>
          <p:nvPr>
            <p:ph type="sldNum" sz="quarter" idx="12"/>
          </p:nvPr>
        </p:nvSpPr>
        <p:spPr/>
        <p:txBody>
          <a:bodyPr/>
          <a:lstStyle/>
          <a:p>
            <a:fld id="{42EF6DC8-DA9C-4533-8A40-BB00A2545AF8}" type="slidenum">
              <a:rPr lang="en-CA" smtClean="0"/>
              <a:pPr/>
              <a:t>11</a:t>
            </a:fld>
            <a:endParaRPr lang="en-CA"/>
          </a:p>
        </p:txBody>
      </p:sp>
      <p:pic>
        <p:nvPicPr>
          <p:cNvPr id="7" name="Picture 6">
            <a:extLst>
              <a:ext uri="{FF2B5EF4-FFF2-40B4-BE49-F238E27FC236}">
                <a16:creationId xmlns:a16="http://schemas.microsoft.com/office/drawing/2014/main" id="{70372334-B50D-43D2-803B-F8B5FA1CC9D2}"/>
              </a:ext>
            </a:extLst>
          </p:cNvPr>
          <p:cNvPicPr>
            <a:picLocks noChangeAspect="1"/>
          </p:cNvPicPr>
          <p:nvPr/>
        </p:nvPicPr>
        <p:blipFill>
          <a:blip r:embed="rId5"/>
          <a:srcRect/>
          <a:stretch/>
        </p:blipFill>
        <p:spPr>
          <a:xfrm>
            <a:off x="1684020" y="3033896"/>
            <a:ext cx="5775960" cy="2092627"/>
          </a:xfrm>
          <a:prstGeom prst="rect">
            <a:avLst/>
          </a:prstGeom>
        </p:spPr>
      </p:pic>
      <p:graphicFrame>
        <p:nvGraphicFramePr>
          <p:cNvPr id="8" name="Object 7">
            <a:extLst>
              <a:ext uri="{FF2B5EF4-FFF2-40B4-BE49-F238E27FC236}">
                <a16:creationId xmlns:a16="http://schemas.microsoft.com/office/drawing/2014/main" id="{22936F45-6A75-49A0-98AE-6DE1A766C4E8}"/>
              </a:ext>
            </a:extLst>
          </p:cNvPr>
          <p:cNvGraphicFramePr>
            <a:graphicFrameLocks noChangeAspect="1"/>
          </p:cNvGraphicFramePr>
          <p:nvPr>
            <p:extLst>
              <p:ext uri="{D42A27DB-BD31-4B8C-83A1-F6EECF244321}">
                <p14:modId xmlns:p14="http://schemas.microsoft.com/office/powerpoint/2010/main" val="2998070003"/>
              </p:ext>
            </p:extLst>
          </p:nvPr>
        </p:nvGraphicFramePr>
        <p:xfrm>
          <a:off x="2986088" y="1568654"/>
          <a:ext cx="3425825" cy="946150"/>
        </p:xfrm>
        <a:graphic>
          <a:graphicData uri="http://schemas.openxmlformats.org/presentationml/2006/ole">
            <mc:AlternateContent xmlns:mc="http://schemas.openxmlformats.org/markup-compatibility/2006">
              <mc:Choice xmlns:v="urn:schemas-microsoft-com:vml" Requires="v">
                <p:oleObj name="Equation" r:id="rId6" imgW="1930320" imgH="533160" progId="Equation.DSMT4">
                  <p:embed/>
                </p:oleObj>
              </mc:Choice>
              <mc:Fallback>
                <p:oleObj name="Equation" r:id="rId6" imgW="1930320" imgH="533160" progId="Equation.DSMT4">
                  <p:embed/>
                  <p:pic>
                    <p:nvPicPr>
                      <p:cNvPr id="12" name="Object 11">
                        <a:extLst>
                          <a:ext uri="{FF2B5EF4-FFF2-40B4-BE49-F238E27FC236}">
                            <a16:creationId xmlns:a16="http://schemas.microsoft.com/office/drawing/2014/main" id="{722391E5-1742-4DD5-A848-B303082050DC}"/>
                          </a:ext>
                        </a:extLst>
                      </p:cNvPr>
                      <p:cNvPicPr/>
                      <p:nvPr/>
                    </p:nvPicPr>
                    <p:blipFill>
                      <a:blip r:embed="rId7"/>
                      <a:stretch>
                        <a:fillRect/>
                      </a:stretch>
                    </p:blipFill>
                    <p:spPr>
                      <a:xfrm>
                        <a:off x="2986088" y="1568654"/>
                        <a:ext cx="3425825" cy="946150"/>
                      </a:xfrm>
                      <a:prstGeom prst="rect">
                        <a:avLst/>
                      </a:prstGeom>
                    </p:spPr>
                  </p:pic>
                </p:oleObj>
              </mc:Fallback>
            </mc:AlternateContent>
          </a:graphicData>
        </a:graphic>
      </p:graphicFrame>
      <p:pic>
        <p:nvPicPr>
          <p:cNvPr id="11" name="Audio 10">
            <a:hlinkClick r:id="" action="ppaction://media"/>
            <a:extLst>
              <a:ext uri="{FF2B5EF4-FFF2-40B4-BE49-F238E27FC236}">
                <a16:creationId xmlns:a16="http://schemas.microsoft.com/office/drawing/2014/main" id="{FAF854B3-C598-4E78-B06E-1387D8E795C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330744324"/>
      </p:ext>
    </p:extLst>
  </p:cSld>
  <p:clrMapOvr>
    <a:masterClrMapping/>
  </p:clrMapOvr>
  <mc:AlternateContent xmlns:mc="http://schemas.openxmlformats.org/markup-compatibility/2006" xmlns:p14="http://schemas.microsoft.com/office/powerpoint/2010/main">
    <mc:Choice Requires="p14">
      <p:transition spd="slow" p14:dur="2000" advTm="128290"/>
    </mc:Choice>
    <mc:Fallback xmlns="">
      <p:transition spd="slow" advTm="128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6099E-883B-4A8F-B3B3-7A73F8224CF0}"/>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21EFE58A-E5E1-4DFF-90BE-3A5558860EB5}"/>
              </a:ext>
            </a:extLst>
          </p:cNvPr>
          <p:cNvSpPr>
            <a:spLocks noGrp="1"/>
          </p:cNvSpPr>
          <p:nvPr>
            <p:ph idx="1"/>
          </p:nvPr>
        </p:nvSpPr>
        <p:spPr/>
        <p:txBody>
          <a:bodyPr/>
          <a:lstStyle/>
          <a:p>
            <a:r>
              <a:rPr lang="en-US" dirty="0"/>
              <a:t>Suppose we have </a:t>
            </a:r>
          </a:p>
          <a:p>
            <a:endParaRPr lang="en-US" dirty="0"/>
          </a:p>
          <a:p>
            <a:pPr lvl="1"/>
            <a:endParaRPr lang="en-US" dirty="0"/>
          </a:p>
          <a:p>
            <a:pPr lvl="1"/>
            <a:r>
              <a:rPr lang="en-US" dirty="0"/>
              <a:t>With </a:t>
            </a:r>
            <a:r>
              <a:rPr lang="en-US" i="1" dirty="0" err="1">
                <a:latin typeface="Times New Roman" panose="02020603050405020304" pitchFamily="18" charset="0"/>
              </a:rPr>
              <a:t>h</a:t>
            </a:r>
            <a:r>
              <a:rPr lang="en-US" baseline="-25000" dirty="0" err="1">
                <a:latin typeface="Times New Roman" panose="02020603050405020304" pitchFamily="18" charset="0"/>
              </a:rPr>
              <a:t>min</a:t>
            </a:r>
            <a:r>
              <a:rPr lang="en-US" dirty="0">
                <a:latin typeface="Times New Roman" panose="02020603050405020304" pitchFamily="18" charset="0"/>
              </a:rPr>
              <a:t> = 0.01</a:t>
            </a:r>
            <a:r>
              <a:rPr lang="en-US" dirty="0"/>
              <a:t> , </a:t>
            </a:r>
            <a:r>
              <a:rPr lang="en-US" i="1" dirty="0" err="1">
                <a:latin typeface="Times New Roman" panose="02020603050405020304" pitchFamily="18" charset="0"/>
              </a:rPr>
              <a:t>h</a:t>
            </a:r>
            <a:r>
              <a:rPr lang="en-US" baseline="-25000" dirty="0" err="1">
                <a:latin typeface="Times New Roman" panose="02020603050405020304" pitchFamily="18" charset="0"/>
              </a:rPr>
              <a:t>max</a:t>
            </a:r>
            <a:r>
              <a:rPr lang="en-US" dirty="0">
                <a:latin typeface="Times New Roman" panose="02020603050405020304" pitchFamily="18" charset="0"/>
              </a:rPr>
              <a:t> = 1</a:t>
            </a:r>
            <a:r>
              <a:rPr lang="en-US" dirty="0"/>
              <a:t> and </a:t>
            </a:r>
            <a:r>
              <a:rPr lang="en-US" i="1" dirty="0" err="1">
                <a:latin typeface="Symbol" panose="05050102010706020507" pitchFamily="18" charset="2"/>
              </a:rPr>
              <a:t>e</a:t>
            </a:r>
            <a:r>
              <a:rPr lang="en-US" baseline="-25000" dirty="0" err="1">
                <a:latin typeface="Times New Roman" panose="02020603050405020304" pitchFamily="18" charset="0"/>
              </a:rPr>
              <a:t>abs</a:t>
            </a:r>
            <a:r>
              <a:rPr lang="en-US" dirty="0">
                <a:latin typeface="Times New Roman" panose="02020603050405020304" pitchFamily="18" charset="0"/>
              </a:rPr>
              <a:t> = 0.00001</a:t>
            </a:r>
            <a:r>
              <a:rPr lang="en-US" dirty="0"/>
              <a:t>, we have</a:t>
            </a:r>
          </a:p>
        </p:txBody>
      </p:sp>
      <p:sp>
        <p:nvSpPr>
          <p:cNvPr id="4" name="Footer Placeholder 3">
            <a:extLst>
              <a:ext uri="{FF2B5EF4-FFF2-40B4-BE49-F238E27FC236}">
                <a16:creationId xmlns:a16="http://schemas.microsoft.com/office/drawing/2014/main" id="{8A82BAFA-CD27-4F21-BD68-8C767D36D168}"/>
              </a:ext>
            </a:extLst>
          </p:cNvPr>
          <p:cNvSpPr>
            <a:spLocks noGrp="1"/>
          </p:cNvSpPr>
          <p:nvPr>
            <p:ph type="ftr" sz="quarter" idx="11"/>
          </p:nvPr>
        </p:nvSpPr>
        <p:spPr/>
        <p:txBody>
          <a:bodyPr/>
          <a:lstStyle/>
          <a:p>
            <a:r>
              <a:rPr lang="en-US"/>
              <a:t>The Dormand-Prince method</a:t>
            </a:r>
            <a:endParaRPr lang="en-CA" dirty="0"/>
          </a:p>
        </p:txBody>
      </p:sp>
      <p:sp>
        <p:nvSpPr>
          <p:cNvPr id="5" name="Slide Number Placeholder 4">
            <a:extLst>
              <a:ext uri="{FF2B5EF4-FFF2-40B4-BE49-F238E27FC236}">
                <a16:creationId xmlns:a16="http://schemas.microsoft.com/office/drawing/2014/main" id="{B1516FE5-1137-458A-AAF1-912D75992267}"/>
              </a:ext>
            </a:extLst>
          </p:cNvPr>
          <p:cNvSpPr>
            <a:spLocks noGrp="1"/>
          </p:cNvSpPr>
          <p:nvPr>
            <p:ph type="sldNum" sz="quarter" idx="12"/>
          </p:nvPr>
        </p:nvSpPr>
        <p:spPr/>
        <p:txBody>
          <a:bodyPr/>
          <a:lstStyle/>
          <a:p>
            <a:fld id="{42EF6DC8-DA9C-4533-8A40-BB00A2545AF8}" type="slidenum">
              <a:rPr lang="en-CA" smtClean="0"/>
              <a:pPr/>
              <a:t>12</a:t>
            </a:fld>
            <a:endParaRPr lang="en-CA"/>
          </a:p>
        </p:txBody>
      </p:sp>
      <p:graphicFrame>
        <p:nvGraphicFramePr>
          <p:cNvPr id="8" name="Object 7">
            <a:extLst>
              <a:ext uri="{FF2B5EF4-FFF2-40B4-BE49-F238E27FC236}">
                <a16:creationId xmlns:a16="http://schemas.microsoft.com/office/drawing/2014/main" id="{22936F45-6A75-49A0-98AE-6DE1A766C4E8}"/>
              </a:ext>
            </a:extLst>
          </p:cNvPr>
          <p:cNvGraphicFramePr>
            <a:graphicFrameLocks noChangeAspect="1"/>
          </p:cNvGraphicFramePr>
          <p:nvPr>
            <p:extLst>
              <p:ext uri="{D42A27DB-BD31-4B8C-83A1-F6EECF244321}">
                <p14:modId xmlns:p14="http://schemas.microsoft.com/office/powerpoint/2010/main" val="1659808834"/>
              </p:ext>
            </p:extLst>
          </p:nvPr>
        </p:nvGraphicFramePr>
        <p:xfrm>
          <a:off x="2999315" y="1425179"/>
          <a:ext cx="4259262" cy="1306512"/>
        </p:xfrm>
        <a:graphic>
          <a:graphicData uri="http://schemas.openxmlformats.org/presentationml/2006/ole">
            <mc:AlternateContent xmlns:mc="http://schemas.openxmlformats.org/markup-compatibility/2006">
              <mc:Choice xmlns:v="urn:schemas-microsoft-com:vml" Requires="v">
                <p:oleObj name="Equation" r:id="rId5" imgW="2400120" imgH="736560" progId="Equation.DSMT4">
                  <p:embed/>
                </p:oleObj>
              </mc:Choice>
              <mc:Fallback>
                <p:oleObj name="Equation" r:id="rId5" imgW="2400120" imgH="736560" progId="Equation.DSMT4">
                  <p:embed/>
                  <p:pic>
                    <p:nvPicPr>
                      <p:cNvPr id="8" name="Object 7">
                        <a:extLst>
                          <a:ext uri="{FF2B5EF4-FFF2-40B4-BE49-F238E27FC236}">
                            <a16:creationId xmlns:a16="http://schemas.microsoft.com/office/drawing/2014/main" id="{22936F45-6A75-49A0-98AE-6DE1A766C4E8}"/>
                          </a:ext>
                        </a:extLst>
                      </p:cNvPr>
                      <p:cNvPicPr/>
                      <p:nvPr/>
                    </p:nvPicPr>
                    <p:blipFill>
                      <a:blip r:embed="rId6"/>
                      <a:stretch>
                        <a:fillRect/>
                      </a:stretch>
                    </p:blipFill>
                    <p:spPr>
                      <a:xfrm>
                        <a:off x="2999315" y="1425179"/>
                        <a:ext cx="4259262" cy="1306512"/>
                      </a:xfrm>
                      <a:prstGeom prst="rect">
                        <a:avLst/>
                      </a:prstGeom>
                    </p:spPr>
                  </p:pic>
                </p:oleObj>
              </mc:Fallback>
            </mc:AlternateContent>
          </a:graphicData>
        </a:graphic>
      </p:graphicFrame>
      <p:pic>
        <p:nvPicPr>
          <p:cNvPr id="14" name="Picture 13">
            <a:extLst>
              <a:ext uri="{FF2B5EF4-FFF2-40B4-BE49-F238E27FC236}">
                <a16:creationId xmlns:a16="http://schemas.microsoft.com/office/drawing/2014/main" id="{19025E51-BCD3-4495-AED4-15391107C9BB}"/>
              </a:ext>
            </a:extLst>
          </p:cNvPr>
          <p:cNvPicPr>
            <a:picLocks noChangeAspect="1"/>
          </p:cNvPicPr>
          <p:nvPr/>
        </p:nvPicPr>
        <p:blipFill>
          <a:blip r:embed="rId7"/>
          <a:srcRect/>
          <a:stretch/>
        </p:blipFill>
        <p:spPr>
          <a:xfrm>
            <a:off x="1722120" y="3962162"/>
            <a:ext cx="5699760" cy="2065020"/>
          </a:xfrm>
          <a:prstGeom prst="rect">
            <a:avLst/>
          </a:prstGeom>
        </p:spPr>
      </p:pic>
      <p:pic>
        <p:nvPicPr>
          <p:cNvPr id="7" name="Audio 6">
            <a:hlinkClick r:id="" action="ppaction://media"/>
            <a:extLst>
              <a:ext uri="{FF2B5EF4-FFF2-40B4-BE49-F238E27FC236}">
                <a16:creationId xmlns:a16="http://schemas.microsoft.com/office/drawing/2014/main" id="{535647F7-ED22-4C4C-B6CD-4BE1D790BE92}"/>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814038640"/>
      </p:ext>
    </p:extLst>
  </p:cSld>
  <p:clrMapOvr>
    <a:masterClrMapping/>
  </p:clrMapOvr>
  <mc:AlternateContent xmlns:mc="http://schemas.openxmlformats.org/markup-compatibility/2006" xmlns:p14="http://schemas.microsoft.com/office/powerpoint/2010/main">
    <mc:Choice Requires="p14">
      <p:transition spd="slow" p14:dur="2000" advTm="90143"/>
    </mc:Choice>
    <mc:Fallback xmlns="">
      <p:transition spd="slow" advTm="90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435130" cy="4525963"/>
          </a:xfrm>
        </p:spPr>
        <p:txBody>
          <a:bodyPr/>
          <a:lstStyle/>
          <a:p>
            <a:r>
              <a:rPr lang="en-US" dirty="0"/>
              <a:t>Following this topic, you now</a:t>
            </a:r>
          </a:p>
          <a:p>
            <a:pPr lvl="1"/>
            <a:r>
              <a:rPr lang="en-US" dirty="0"/>
              <a:t>Understand the adaptive </a:t>
            </a:r>
            <a:r>
              <a:rPr lang="en-US" dirty="0" err="1"/>
              <a:t>Dormand</a:t>
            </a:r>
            <a:r>
              <a:rPr lang="en-US" dirty="0"/>
              <a:t>-Prince method</a:t>
            </a:r>
          </a:p>
          <a:p>
            <a:pPr lvl="1"/>
            <a:r>
              <a:rPr lang="en-US" dirty="0"/>
              <a:t>Are aware of the calculations required</a:t>
            </a:r>
          </a:p>
          <a:p>
            <a:pPr lvl="1"/>
            <a:r>
              <a:rPr lang="en-US" dirty="0"/>
              <a:t>Know the derivation of the appropriate scaling factor </a:t>
            </a:r>
            <a:r>
              <a:rPr lang="en-US" i="1" dirty="0"/>
              <a:t>a</a:t>
            </a:r>
            <a:endParaRPr lang="en-US" dirty="0"/>
          </a:p>
          <a:p>
            <a:pPr lvl="1"/>
            <a:r>
              <a:rPr lang="en-US" dirty="0"/>
              <a:t>Have seen the implementation</a:t>
            </a:r>
          </a:p>
          <a:p>
            <a:pPr lvl="1"/>
            <a:r>
              <a:rPr lang="en-US" dirty="0"/>
              <a:t>Have seen two examples</a:t>
            </a:r>
          </a:p>
        </p:txBody>
      </p:sp>
      <p:sp>
        <p:nvSpPr>
          <p:cNvPr id="4" name="Footer Placeholder 3"/>
          <p:cNvSpPr>
            <a:spLocks noGrp="1"/>
          </p:cNvSpPr>
          <p:nvPr>
            <p:ph type="ftr" sz="quarter" idx="11"/>
          </p:nvPr>
        </p:nvSpPr>
        <p:spPr/>
        <p:txBody>
          <a:bodyPr/>
          <a:lstStyle/>
          <a:p>
            <a:r>
              <a:rPr lang="en-US"/>
              <a:t>The Dormand-Prince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13</a:t>
            </a:fld>
            <a:endParaRPr lang="en-CA"/>
          </a:p>
        </p:txBody>
      </p:sp>
      <p:pic>
        <p:nvPicPr>
          <p:cNvPr id="7" name="Audio 6">
            <a:hlinkClick r:id="" action="ppaction://media"/>
            <a:extLst>
              <a:ext uri="{FF2B5EF4-FFF2-40B4-BE49-F238E27FC236}">
                <a16:creationId xmlns:a16="http://schemas.microsoft.com/office/drawing/2014/main" id="{7382A550-C762-42E8-881D-289D153517C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436348378"/>
      </p:ext>
    </p:extLst>
  </p:cSld>
  <p:clrMapOvr>
    <a:masterClrMapping/>
  </p:clrMapOvr>
  <mc:AlternateContent xmlns:mc="http://schemas.openxmlformats.org/markup-compatibility/2006" xmlns:p14="http://schemas.microsoft.com/office/powerpoint/2010/main">
    <mc:Choice Requires="p14">
      <p:transition spd="slow" p14:dur="2000" advTm="28362"/>
    </mc:Choice>
    <mc:Fallback xmlns="">
      <p:transition spd="slow" advTm="28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https://en.wikipedia.org/wiki/Dormand-Prince_method</a:t>
            </a:r>
          </a:p>
          <a:p>
            <a:pPr marL="0" indent="0">
              <a:buNone/>
            </a:pPr>
            <a:r>
              <a:rPr lang="en-US" dirty="0"/>
              <a:t>[3]	https://en.wikipedia.org/wiki/Adaptive_algorithm</a:t>
            </a:r>
          </a:p>
          <a:p>
            <a:pPr marL="0" indent="0">
              <a:buNone/>
            </a:pPr>
            <a:r>
              <a:rPr lang="en-US" dirty="0"/>
              <a:t>[4]	https://en.wikipedia.org/wiki/Adaptive_step_size</a:t>
            </a:r>
          </a:p>
        </p:txBody>
      </p:sp>
      <p:sp>
        <p:nvSpPr>
          <p:cNvPr id="4" name="Footer Placeholder 3"/>
          <p:cNvSpPr>
            <a:spLocks noGrp="1"/>
          </p:cNvSpPr>
          <p:nvPr>
            <p:ph type="ftr" sz="quarter" idx="11"/>
          </p:nvPr>
        </p:nvSpPr>
        <p:spPr/>
        <p:txBody>
          <a:bodyPr/>
          <a:lstStyle/>
          <a:p>
            <a:r>
              <a:rPr lang="en-US"/>
              <a:t>The Dormand-Prince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14</a:t>
            </a:fld>
            <a:endParaRPr lang="en-CA"/>
          </a:p>
        </p:txBody>
      </p:sp>
      <p:pic>
        <p:nvPicPr>
          <p:cNvPr id="5" name="Audio 4">
            <a:hlinkClick r:id="" action="ppaction://media"/>
            <a:extLst>
              <a:ext uri="{FF2B5EF4-FFF2-40B4-BE49-F238E27FC236}">
                <a16:creationId xmlns:a16="http://schemas.microsoft.com/office/drawing/2014/main" id="{928CDBF0-D9DC-4A82-87AE-A279DFA76C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1728"/>
    </mc:Choice>
    <mc:Fallback xmlns="">
      <p:transition spd="slow" advTm="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err="1"/>
              <a:t>Tazik</a:t>
            </a:r>
            <a:r>
              <a:rPr lang="en-US" sz="1800" dirty="0"/>
              <a:t> Shahjahan for pointing out typos.</a:t>
            </a:r>
          </a:p>
          <a:p>
            <a:pPr marL="0" indent="0">
              <a:buNone/>
            </a:pPr>
            <a:r>
              <a:rPr lang="pt-BR" sz="1800" dirty="0"/>
              <a:t>Aristedes Jose B. Aquino </a:t>
            </a:r>
            <a:r>
              <a:rPr lang="pt-BR" sz="1800"/>
              <a:t>Jr. </a:t>
            </a:r>
            <a:r>
              <a:rPr lang="en-US" sz="1800"/>
              <a:t>from </a:t>
            </a:r>
            <a:r>
              <a:rPr lang="en-US" sz="1800" dirty="0"/>
              <a:t>YouTube who pointed out that one of the coefficients on Slide 4 had</a:t>
            </a:r>
            <a:br>
              <a:rPr lang="en-US" sz="1800" dirty="0"/>
            </a:br>
            <a:r>
              <a:rPr lang="en-US" sz="1800" dirty="0"/>
              <a:t>            </a:t>
            </a:r>
            <a:r>
              <a:rPr lang="en-US" sz="1800" dirty="0">
                <a:latin typeface="Times New Roman" panose="02020603050405020304" pitchFamily="18" charset="0"/>
                <a:ea typeface="Tahoma" panose="020B0604030504040204" pitchFamily="34" charset="0"/>
              </a:rPr>
              <a:t>···</a:t>
            </a:r>
            <a:r>
              <a:rPr lang="en-US" sz="1800" dirty="0">
                <a:latin typeface="Times New Roman" panose="02020603050405020304" pitchFamily="18" charset="0"/>
              </a:rPr>
              <a:t> – 64000</a:t>
            </a:r>
            <a:r>
              <a:rPr lang="en-US" sz="1800" i="1" dirty="0">
                <a:latin typeface="Times New Roman" panose="02020603050405020304" pitchFamily="18" charset="0"/>
              </a:rPr>
              <a:t>s</a:t>
            </a:r>
            <a:r>
              <a:rPr lang="en-US" sz="1800" baseline="-25000" dirty="0">
                <a:latin typeface="Times New Roman" panose="02020603050405020304" pitchFamily="18" charset="0"/>
              </a:rPr>
              <a:t>2</a:t>
            </a:r>
            <a:r>
              <a:rPr lang="en-US" sz="1800" dirty="0">
                <a:latin typeface="Times New Roman" panose="02020603050405020304" pitchFamily="18" charset="0"/>
              </a:rPr>
              <a:t> + </a:t>
            </a:r>
            <a:r>
              <a:rPr lang="en-US" sz="1800" dirty="0">
                <a:latin typeface="Times New Roman" panose="02020603050405020304" pitchFamily="18" charset="0"/>
                <a:ea typeface="Tahoma" panose="020B0604030504040204" pitchFamily="34" charset="0"/>
              </a:rPr>
              <a:t>··· </a:t>
            </a:r>
            <a:r>
              <a:rPr lang="en-US" sz="1800" dirty="0"/>
              <a:t>and not </a:t>
            </a:r>
            <a:r>
              <a:rPr lang="en-US" sz="1800" dirty="0">
                <a:latin typeface="Times New Roman" panose="02020603050405020304" pitchFamily="18" charset="0"/>
                <a:ea typeface="Tahoma" panose="020B0604030504040204" pitchFamily="34" charset="0"/>
              </a:rPr>
              <a:t>···</a:t>
            </a:r>
            <a:r>
              <a:rPr lang="en-US" sz="1800" dirty="0">
                <a:latin typeface="Times New Roman" panose="02020603050405020304" pitchFamily="18" charset="0"/>
              </a:rPr>
              <a:t> + 64000</a:t>
            </a:r>
            <a:r>
              <a:rPr lang="en-US" sz="1800" i="1" dirty="0">
                <a:latin typeface="Times New Roman" panose="02020603050405020304" pitchFamily="18" charset="0"/>
              </a:rPr>
              <a:t>s</a:t>
            </a:r>
            <a:r>
              <a:rPr lang="en-US" sz="1800" baseline="-25000" dirty="0">
                <a:latin typeface="Times New Roman" panose="02020603050405020304" pitchFamily="18" charset="0"/>
              </a:rPr>
              <a:t>2</a:t>
            </a:r>
            <a:r>
              <a:rPr lang="en-US" sz="1800" dirty="0">
                <a:latin typeface="Times New Roman" panose="02020603050405020304" pitchFamily="18" charset="0"/>
              </a:rPr>
              <a:t> + </a:t>
            </a:r>
            <a:r>
              <a:rPr lang="en-US" sz="1800" dirty="0">
                <a:latin typeface="Times New Roman" panose="02020603050405020304" pitchFamily="18" charset="0"/>
                <a:ea typeface="Tahoma" panose="020B0604030504040204" pitchFamily="34" charset="0"/>
              </a:rPr>
              <a:t>···</a:t>
            </a:r>
            <a:endParaRPr lang="en-US" sz="1800" dirty="0">
              <a:latin typeface="Times New Roman" panose="02020603050405020304" pitchFamily="18" charset="0"/>
            </a:endParaRPr>
          </a:p>
          <a:p>
            <a:pPr lvl="1"/>
            <a:r>
              <a:rPr lang="en-US" sz="1700" dirty="0"/>
              <a:t>The subsequent </a:t>
            </a:r>
            <a:r>
              <a:rPr lang="en-US" sz="1700" dirty="0" err="1"/>
              <a:t>M</a:t>
            </a:r>
            <a:r>
              <a:rPr lang="en-US" sz="1700" cap="small" dirty="0" err="1"/>
              <a:t>atlab</a:t>
            </a:r>
            <a:r>
              <a:rPr lang="en-US" sz="1700" dirty="0"/>
              <a:t> code has the correct sign</a:t>
            </a:r>
            <a:endParaRPr lang="en-CA" sz="1700" dirty="0"/>
          </a:p>
        </p:txBody>
      </p:sp>
      <p:sp>
        <p:nvSpPr>
          <p:cNvPr id="4" name="Footer Placeholder 3"/>
          <p:cNvSpPr>
            <a:spLocks noGrp="1"/>
          </p:cNvSpPr>
          <p:nvPr>
            <p:ph type="ftr" sz="quarter" idx="11"/>
          </p:nvPr>
        </p:nvSpPr>
        <p:spPr/>
        <p:txBody>
          <a:bodyPr/>
          <a:lstStyle/>
          <a:p>
            <a:r>
              <a:rPr lang="en-US"/>
              <a:t>The Dormand-Prince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15</a:t>
            </a:fld>
            <a:endParaRPr lang="en-CA"/>
          </a:p>
        </p:txBody>
      </p:sp>
      <p:pic>
        <p:nvPicPr>
          <p:cNvPr id="7" name="Audio 6">
            <a:hlinkClick r:id="" action="ppaction://media"/>
            <a:extLst>
              <a:ext uri="{FF2B5EF4-FFF2-40B4-BE49-F238E27FC236}">
                <a16:creationId xmlns:a16="http://schemas.microsoft.com/office/drawing/2014/main" id="{718CC8B1-5C10-42BE-A05E-D186C74E8F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21"/>
    </mc:Choice>
    <mc:Fallback xmlns="">
      <p:transition spd="slow" advTm="1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The Dormand-Prince method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16</a:t>
            </a:fld>
            <a:endParaRPr lang="en-CA"/>
          </a:p>
        </p:txBody>
      </p:sp>
      <p:pic>
        <p:nvPicPr>
          <p:cNvPr id="8" name="Audio 7">
            <a:hlinkClick r:id="" action="ppaction://media"/>
            <a:extLst>
              <a:ext uri="{FF2B5EF4-FFF2-40B4-BE49-F238E27FC236}">
                <a16:creationId xmlns:a16="http://schemas.microsoft.com/office/drawing/2014/main" id="{D23E4374-F87D-4214-96CF-B496C02A73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890"/>
    </mc:Choice>
    <mc:Fallback xmlns="">
      <p:transition spd="slow" advTm="1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err="1"/>
              <a:t>ece</a:t>
            </a:r>
            <a:r>
              <a:rPr lang="en-CA" dirty="0"/>
              <a:t> 204 </a:t>
            </a:r>
            <a:r>
              <a:rPr lang="en-CA" i="1" dirty="0"/>
              <a:t>Numerical methods</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The Dormand-Prince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17</a:t>
            </a:fld>
            <a:endParaRPr lang="en-CA"/>
          </a:p>
        </p:txBody>
      </p:sp>
      <p:pic>
        <p:nvPicPr>
          <p:cNvPr id="7" name="Audio 6">
            <a:hlinkClick r:id="" action="ppaction://media"/>
            <a:extLst>
              <a:ext uri="{FF2B5EF4-FFF2-40B4-BE49-F238E27FC236}">
                <a16:creationId xmlns:a16="http://schemas.microsoft.com/office/drawing/2014/main" id="{552E99E1-BF8D-4AB8-B73F-CB7EA44F3D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3802"/>
    </mc:Choice>
    <mc:Fallback xmlns="">
      <p:transition spd="slow" advTm="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7587842" cy="4525963"/>
          </a:xfrm>
        </p:spPr>
        <p:txBody>
          <a:bodyPr/>
          <a:lstStyle/>
          <a:p>
            <a:r>
              <a:rPr lang="en-US" dirty="0"/>
              <a:t>In this topic, we will</a:t>
            </a:r>
          </a:p>
          <a:p>
            <a:pPr lvl="1"/>
            <a:r>
              <a:rPr lang="en-US" dirty="0"/>
              <a:t>Derive and describe the adaptive </a:t>
            </a:r>
            <a:r>
              <a:rPr lang="en-US" dirty="0" err="1"/>
              <a:t>Dormand</a:t>
            </a:r>
            <a:r>
              <a:rPr lang="en-US" dirty="0"/>
              <a:t>-Prince method</a:t>
            </a:r>
          </a:p>
          <a:p>
            <a:pPr lvl="1"/>
            <a:r>
              <a:rPr lang="en-US" dirty="0"/>
              <a:t>Look at the implementation</a:t>
            </a:r>
          </a:p>
          <a:p>
            <a:pPr lvl="1"/>
            <a:r>
              <a:rPr lang="en-US" dirty="0"/>
              <a:t>See two examples</a:t>
            </a:r>
          </a:p>
        </p:txBody>
      </p:sp>
      <p:sp>
        <p:nvSpPr>
          <p:cNvPr id="4" name="Footer Placeholder 3"/>
          <p:cNvSpPr>
            <a:spLocks noGrp="1"/>
          </p:cNvSpPr>
          <p:nvPr>
            <p:ph type="ftr" sz="quarter" idx="11"/>
          </p:nvPr>
        </p:nvSpPr>
        <p:spPr/>
        <p:txBody>
          <a:bodyPr/>
          <a:lstStyle/>
          <a:p>
            <a:r>
              <a:rPr lang="en-US"/>
              <a:t>The Dormand-Prince method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6" name="Audio 5">
            <a:hlinkClick r:id="" action="ppaction://media"/>
            <a:extLst>
              <a:ext uri="{FF2B5EF4-FFF2-40B4-BE49-F238E27FC236}">
                <a16:creationId xmlns:a16="http://schemas.microsoft.com/office/drawing/2014/main" id="{E56F6F90-30B2-4F9C-BABF-67F828A144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xmlns:p14="http://schemas.microsoft.com/office/powerpoint/2010/main">
    <mc:Choice Requires="p14">
      <p:transition spd="slow" p14:dur="2000" advTm="14300"/>
    </mc:Choice>
    <mc:Fallback xmlns="">
      <p:transition spd="slow" advTm="14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Recap of 4</a:t>
            </a:r>
            <a:r>
              <a:rPr lang="en-US" baseline="30000" dirty="0"/>
              <a:t>th</a:t>
            </a:r>
            <a:r>
              <a:rPr lang="en-US" dirty="0"/>
              <a:t>-order Runge-</a:t>
            </a:r>
            <a:r>
              <a:rPr lang="en-US" dirty="0" err="1"/>
              <a:t>Kutta</a:t>
            </a:r>
            <a:endParaRPr lang="en-US" dirty="0"/>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Given </a:t>
            </a:r>
            <a:r>
              <a:rPr lang="en-US" dirty="0">
                <a:latin typeface="Times New Roman" panose="02020603050405020304" pitchFamily="18" charset="0"/>
              </a:rPr>
              <a:t>(</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dirty="0">
                <a:latin typeface="Times New Roman" panose="02020603050405020304" pitchFamily="18" charset="0"/>
              </a:rPr>
              <a:t>, </a:t>
            </a:r>
            <a:r>
              <a:rPr lang="en-US" i="1" dirty="0" err="1">
                <a:latin typeface="Times New Roman" panose="02020603050405020304" pitchFamily="18" charset="0"/>
              </a:rPr>
              <a:t>y</a:t>
            </a:r>
            <a:r>
              <a:rPr lang="en-US" i="1" baseline="-25000" dirty="0" err="1">
                <a:latin typeface="Times New Roman" panose="02020603050405020304" pitchFamily="18" charset="0"/>
              </a:rPr>
              <a:t>k</a:t>
            </a:r>
            <a:r>
              <a:rPr lang="en-US" dirty="0">
                <a:latin typeface="Times New Roman" panose="02020603050405020304" pitchFamily="18" charset="0"/>
              </a:rPr>
              <a:t>)</a:t>
            </a:r>
            <a:r>
              <a:rPr lang="en-US" dirty="0"/>
              <a:t>, the 4</a:t>
            </a:r>
            <a:r>
              <a:rPr lang="en-US" baseline="30000" dirty="0"/>
              <a:t>th</a:t>
            </a:r>
            <a:r>
              <a:rPr lang="en-US" dirty="0"/>
              <a:t>-order Runge-</a:t>
            </a:r>
            <a:r>
              <a:rPr lang="en-US" dirty="0" err="1"/>
              <a:t>Kutta</a:t>
            </a:r>
            <a:r>
              <a:rPr lang="en-US" dirty="0"/>
              <a:t> method sampled the slope four times:</a:t>
            </a:r>
          </a:p>
          <a:p>
            <a:endParaRPr lang="en-US" dirty="0"/>
          </a:p>
          <a:p>
            <a:endParaRPr lang="en-US" dirty="0"/>
          </a:p>
          <a:p>
            <a:endParaRPr lang="en-US" dirty="0"/>
          </a:p>
          <a:p>
            <a:pPr lvl="1"/>
            <a:endParaRPr lang="en-US" dirty="0"/>
          </a:p>
          <a:p>
            <a:pPr lvl="1"/>
            <a:r>
              <a:rPr lang="en-US" dirty="0"/>
              <a:t>Note that two samples were inside the interval </a:t>
            </a:r>
            <a:r>
              <a:rPr lang="en-US" dirty="0">
                <a:latin typeface="Times New Roman" panose="02020603050405020304" pitchFamily="18" charset="0"/>
              </a:rPr>
              <a:t>[</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dirty="0">
                <a:latin typeface="Times New Roman" panose="02020603050405020304" pitchFamily="18" charset="0"/>
              </a:rPr>
              <a:t>, </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dirty="0">
                <a:latin typeface="Times New Roman" panose="02020603050405020304" pitchFamily="18" charset="0"/>
              </a:rPr>
              <a:t> + </a:t>
            </a:r>
            <a:r>
              <a:rPr lang="en-US" i="1" dirty="0">
                <a:latin typeface="Times New Roman" panose="02020603050405020304" pitchFamily="18" charset="0"/>
              </a:rPr>
              <a:t>h</a:t>
            </a:r>
            <a:r>
              <a:rPr lang="en-US" dirty="0">
                <a:latin typeface="Times New Roman" panose="02020603050405020304" pitchFamily="18" charset="0"/>
              </a:rPr>
              <a:t>]</a:t>
            </a:r>
          </a:p>
          <a:p>
            <a:pPr lvl="0"/>
            <a:r>
              <a:rPr lang="en-US" dirty="0">
                <a:solidFill>
                  <a:prstClr val="white"/>
                </a:solidFill>
              </a:rPr>
              <a:t>We then took a weighted average of these slopes:</a:t>
            </a:r>
          </a:p>
          <a:p>
            <a:pPr marL="457200" lvl="1" indent="0">
              <a:buNone/>
            </a:pPr>
            <a:endParaRPr lang="en-US" sz="2400" dirty="0"/>
          </a:p>
          <a:p>
            <a:pPr marL="457200" lvl="1" indent="0">
              <a:buNone/>
            </a:pPr>
            <a:endParaRPr lang="en-US" sz="2400" dirty="0"/>
          </a:p>
          <a:p>
            <a:pPr lvl="0"/>
            <a:endParaRPr lang="en-US" dirty="0">
              <a:solidFill>
                <a:prstClr val="white"/>
              </a:solidFill>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Dormand-Prince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3</a:t>
            </a:fld>
            <a:endParaRPr lang="en-CA"/>
          </a:p>
        </p:txBody>
      </p:sp>
      <p:graphicFrame>
        <p:nvGraphicFramePr>
          <p:cNvPr id="7" name="Object 6">
            <a:extLst>
              <a:ext uri="{FF2B5EF4-FFF2-40B4-BE49-F238E27FC236}">
                <a16:creationId xmlns:a16="http://schemas.microsoft.com/office/drawing/2014/main" id="{4C3F4D33-43DC-4C75-A4E4-4FF1362EED5E}"/>
              </a:ext>
            </a:extLst>
          </p:cNvPr>
          <p:cNvGraphicFramePr>
            <a:graphicFrameLocks noChangeAspect="1"/>
          </p:cNvGraphicFramePr>
          <p:nvPr>
            <p:extLst>
              <p:ext uri="{D42A27DB-BD31-4B8C-83A1-F6EECF244321}">
                <p14:modId xmlns:p14="http://schemas.microsoft.com/office/powerpoint/2010/main" val="3861866923"/>
              </p:ext>
            </p:extLst>
          </p:nvPr>
        </p:nvGraphicFramePr>
        <p:xfrm>
          <a:off x="3097213" y="2157413"/>
          <a:ext cx="2947987" cy="1797050"/>
        </p:xfrm>
        <a:graphic>
          <a:graphicData uri="http://schemas.openxmlformats.org/presentationml/2006/ole">
            <mc:AlternateContent xmlns:mc="http://schemas.openxmlformats.org/markup-compatibility/2006">
              <mc:Choice xmlns:v="urn:schemas-microsoft-com:vml" Requires="v">
                <p:oleObj name="Equation" r:id="rId5" imgW="1663560" imgH="1015920" progId="Equation.DSMT4">
                  <p:embed/>
                </p:oleObj>
              </mc:Choice>
              <mc:Fallback>
                <p:oleObj name="Equation" r:id="rId5" imgW="1663560" imgH="1015920" progId="Equation.DSMT4">
                  <p:embed/>
                  <p:pic>
                    <p:nvPicPr>
                      <p:cNvPr id="7" name="Object 6">
                        <a:extLst>
                          <a:ext uri="{FF2B5EF4-FFF2-40B4-BE49-F238E27FC236}">
                            <a16:creationId xmlns:a16="http://schemas.microsoft.com/office/drawing/2014/main" id="{9C956517-08BC-44C0-B500-A6E0E31B1672}"/>
                          </a:ext>
                        </a:extLst>
                      </p:cNvPr>
                      <p:cNvPicPr/>
                      <p:nvPr/>
                    </p:nvPicPr>
                    <p:blipFill>
                      <a:blip r:embed="rId6"/>
                      <a:stretch>
                        <a:fillRect/>
                      </a:stretch>
                    </p:blipFill>
                    <p:spPr>
                      <a:xfrm>
                        <a:off x="3097213" y="2157413"/>
                        <a:ext cx="2947987" cy="179705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EA31D6B7-3778-4184-A24C-B6FF7A37B0DE}"/>
              </a:ext>
            </a:extLst>
          </p:cNvPr>
          <p:cNvGraphicFramePr>
            <a:graphicFrameLocks noChangeAspect="1"/>
          </p:cNvGraphicFramePr>
          <p:nvPr>
            <p:extLst>
              <p:ext uri="{D42A27DB-BD31-4B8C-83A1-F6EECF244321}">
                <p14:modId xmlns:p14="http://schemas.microsoft.com/office/powerpoint/2010/main" val="1802654853"/>
              </p:ext>
            </p:extLst>
          </p:nvPr>
        </p:nvGraphicFramePr>
        <p:xfrm>
          <a:off x="2861468" y="4700558"/>
          <a:ext cx="3421063" cy="696912"/>
        </p:xfrm>
        <a:graphic>
          <a:graphicData uri="http://schemas.openxmlformats.org/presentationml/2006/ole">
            <mc:AlternateContent xmlns:mc="http://schemas.openxmlformats.org/markup-compatibility/2006">
              <mc:Choice xmlns:v="urn:schemas-microsoft-com:vml" Requires="v">
                <p:oleObj name="Equation" r:id="rId7" imgW="1930320" imgH="393480" progId="Equation.DSMT4">
                  <p:embed/>
                </p:oleObj>
              </mc:Choice>
              <mc:Fallback>
                <p:oleObj name="Equation" r:id="rId7" imgW="1930320" imgH="393480" progId="Equation.DSMT4">
                  <p:embed/>
                  <p:pic>
                    <p:nvPicPr>
                      <p:cNvPr id="7" name="Object 6">
                        <a:extLst>
                          <a:ext uri="{FF2B5EF4-FFF2-40B4-BE49-F238E27FC236}">
                            <a16:creationId xmlns:a16="http://schemas.microsoft.com/office/drawing/2014/main" id="{4C3F4D33-43DC-4C75-A4E4-4FF1362EED5E}"/>
                          </a:ext>
                        </a:extLst>
                      </p:cNvPr>
                      <p:cNvPicPr/>
                      <p:nvPr/>
                    </p:nvPicPr>
                    <p:blipFill>
                      <a:blip r:embed="rId8"/>
                      <a:stretch>
                        <a:fillRect/>
                      </a:stretch>
                    </p:blipFill>
                    <p:spPr>
                      <a:xfrm>
                        <a:off x="2861468" y="4700558"/>
                        <a:ext cx="3421063" cy="696912"/>
                      </a:xfrm>
                      <a:prstGeom prst="rect">
                        <a:avLst/>
                      </a:prstGeom>
                    </p:spPr>
                  </p:pic>
                </p:oleObj>
              </mc:Fallback>
            </mc:AlternateContent>
          </a:graphicData>
        </a:graphic>
      </p:graphicFrame>
      <p:pic>
        <p:nvPicPr>
          <p:cNvPr id="9" name="Audio 8">
            <a:hlinkClick r:id="" action="ppaction://media"/>
            <a:extLst>
              <a:ext uri="{FF2B5EF4-FFF2-40B4-BE49-F238E27FC236}">
                <a16:creationId xmlns:a16="http://schemas.microsoft.com/office/drawing/2014/main" id="{C07B5A92-6E27-480C-B359-F1C911137C30}"/>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27125465"/>
      </p:ext>
    </p:extLst>
  </p:cSld>
  <p:clrMapOvr>
    <a:masterClrMapping/>
  </p:clrMapOvr>
  <mc:AlternateContent xmlns:mc="http://schemas.openxmlformats.org/markup-compatibility/2006" xmlns:p14="http://schemas.microsoft.com/office/powerpoint/2010/main">
    <mc:Choice Requires="p14">
      <p:transition spd="slow" p14:dur="2000" advTm="35929"/>
    </mc:Choice>
    <mc:Fallback xmlns="">
      <p:transition spd="slow" advTm="35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err="1"/>
              <a:t>Dormand</a:t>
            </a:r>
            <a:r>
              <a:rPr lang="en-US" dirty="0"/>
              <a:t>-Prince method</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Given </a:t>
            </a:r>
            <a:r>
              <a:rPr lang="en-US" dirty="0">
                <a:latin typeface="Times New Roman" panose="02020603050405020304" pitchFamily="18" charset="0"/>
              </a:rPr>
              <a:t>(</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dirty="0">
                <a:latin typeface="Times New Roman" panose="02020603050405020304" pitchFamily="18" charset="0"/>
              </a:rPr>
              <a:t>, </a:t>
            </a:r>
            <a:r>
              <a:rPr lang="en-US" i="1" dirty="0" err="1">
                <a:latin typeface="Times New Roman" panose="02020603050405020304" pitchFamily="18" charset="0"/>
              </a:rPr>
              <a:t>y</a:t>
            </a:r>
            <a:r>
              <a:rPr lang="en-US" i="1" baseline="-25000" dirty="0" err="1">
                <a:latin typeface="Times New Roman" panose="02020603050405020304" pitchFamily="18" charset="0"/>
              </a:rPr>
              <a:t>k</a:t>
            </a:r>
            <a:r>
              <a:rPr lang="en-US" dirty="0">
                <a:latin typeface="Times New Roman" panose="02020603050405020304" pitchFamily="18" charset="0"/>
              </a:rPr>
              <a:t>)</a:t>
            </a:r>
            <a:r>
              <a:rPr lang="en-US" dirty="0"/>
              <a:t>, the method sampled the slope seven times:</a:t>
            </a:r>
          </a:p>
          <a:p>
            <a:pPr lvl="0"/>
            <a:endParaRPr lang="en-US" dirty="0">
              <a:solidFill>
                <a:prstClr val="white"/>
              </a:solidFill>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Dormand-Prince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7" name="Object 6">
            <a:extLst>
              <a:ext uri="{FF2B5EF4-FFF2-40B4-BE49-F238E27FC236}">
                <a16:creationId xmlns:a16="http://schemas.microsoft.com/office/drawing/2014/main" id="{4C3F4D33-43DC-4C75-A4E4-4FF1362EED5E}"/>
              </a:ext>
            </a:extLst>
          </p:cNvPr>
          <p:cNvGraphicFramePr>
            <a:graphicFrameLocks noChangeAspect="1"/>
          </p:cNvGraphicFramePr>
          <p:nvPr>
            <p:extLst>
              <p:ext uri="{D42A27DB-BD31-4B8C-83A1-F6EECF244321}">
                <p14:modId xmlns:p14="http://schemas.microsoft.com/office/powerpoint/2010/main" val="1368774628"/>
              </p:ext>
            </p:extLst>
          </p:nvPr>
        </p:nvGraphicFramePr>
        <p:xfrm>
          <a:off x="1477776" y="2023124"/>
          <a:ext cx="6426489" cy="3680114"/>
        </p:xfrm>
        <a:graphic>
          <a:graphicData uri="http://schemas.openxmlformats.org/presentationml/2006/ole">
            <mc:AlternateContent xmlns:mc="http://schemas.openxmlformats.org/markup-compatibility/2006">
              <mc:Choice xmlns:v="urn:schemas-microsoft-com:vml" Requires="v">
                <p:oleObj name="Equation" r:id="rId5" imgW="4825800" imgH="2768400" progId="Equation.DSMT4">
                  <p:embed/>
                </p:oleObj>
              </mc:Choice>
              <mc:Fallback>
                <p:oleObj name="Equation" r:id="rId5" imgW="4825800" imgH="2768400" progId="Equation.DSMT4">
                  <p:embed/>
                  <p:pic>
                    <p:nvPicPr>
                      <p:cNvPr id="7" name="Object 6">
                        <a:extLst>
                          <a:ext uri="{FF2B5EF4-FFF2-40B4-BE49-F238E27FC236}">
                            <a16:creationId xmlns:a16="http://schemas.microsoft.com/office/drawing/2014/main" id="{4C3F4D33-43DC-4C75-A4E4-4FF1362EED5E}"/>
                          </a:ext>
                        </a:extLst>
                      </p:cNvPr>
                      <p:cNvPicPr/>
                      <p:nvPr/>
                    </p:nvPicPr>
                    <p:blipFill>
                      <a:blip r:embed="rId6"/>
                      <a:stretch>
                        <a:fillRect/>
                      </a:stretch>
                    </p:blipFill>
                    <p:spPr>
                      <a:xfrm>
                        <a:off x="1477776" y="2023124"/>
                        <a:ext cx="6426489" cy="3680114"/>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503F04D1-E839-4A57-AAFB-510B53B4400C}"/>
              </a:ext>
            </a:extLst>
          </p:cNvPr>
          <p:cNvGraphicFramePr>
            <a:graphicFrameLocks noChangeAspect="1"/>
          </p:cNvGraphicFramePr>
          <p:nvPr>
            <p:extLst>
              <p:ext uri="{D42A27DB-BD31-4B8C-83A1-F6EECF244321}">
                <p14:modId xmlns:p14="http://schemas.microsoft.com/office/powerpoint/2010/main" val="1783795568"/>
              </p:ext>
            </p:extLst>
          </p:nvPr>
        </p:nvGraphicFramePr>
        <p:xfrm>
          <a:off x="2723956" y="5440939"/>
          <a:ext cx="4533034" cy="456045"/>
        </p:xfrm>
        <a:graphic>
          <a:graphicData uri="http://schemas.openxmlformats.org/presentationml/2006/ole">
            <mc:AlternateContent xmlns:mc="http://schemas.openxmlformats.org/markup-compatibility/2006">
              <mc:Choice xmlns:v="urn:schemas-microsoft-com:vml" Requires="v">
                <p:oleObj name="Equation" r:id="rId7" imgW="3403440" imgH="342720" progId="Equation.DSMT4">
                  <p:embed/>
                </p:oleObj>
              </mc:Choice>
              <mc:Fallback>
                <p:oleObj name="Equation" r:id="rId7" imgW="3403440" imgH="342720" progId="Equation.DSMT4">
                  <p:embed/>
                  <p:pic>
                    <p:nvPicPr>
                      <p:cNvPr id="7" name="Object 6">
                        <a:extLst>
                          <a:ext uri="{FF2B5EF4-FFF2-40B4-BE49-F238E27FC236}">
                            <a16:creationId xmlns:a16="http://schemas.microsoft.com/office/drawing/2014/main" id="{4C3F4D33-43DC-4C75-A4E4-4FF1362EED5E}"/>
                          </a:ext>
                        </a:extLst>
                      </p:cNvPr>
                      <p:cNvPicPr/>
                      <p:nvPr/>
                    </p:nvPicPr>
                    <p:blipFill>
                      <a:blip r:embed="rId8"/>
                      <a:stretch>
                        <a:fillRect/>
                      </a:stretch>
                    </p:blipFill>
                    <p:spPr>
                      <a:xfrm>
                        <a:off x="2723956" y="5440939"/>
                        <a:ext cx="4533034" cy="45604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9BD08586-0C20-4742-AB78-402FB5D709A2}"/>
              </a:ext>
            </a:extLst>
          </p:cNvPr>
          <p:cNvGraphicFramePr>
            <a:graphicFrameLocks noChangeAspect="1"/>
          </p:cNvGraphicFramePr>
          <p:nvPr>
            <p:extLst>
              <p:ext uri="{D42A27DB-BD31-4B8C-83A1-F6EECF244321}">
                <p14:modId xmlns:p14="http://schemas.microsoft.com/office/powerpoint/2010/main" val="3256926500"/>
              </p:ext>
            </p:extLst>
          </p:nvPr>
        </p:nvGraphicFramePr>
        <p:xfrm>
          <a:off x="4884066" y="5814427"/>
          <a:ext cx="204787" cy="204788"/>
        </p:xfrm>
        <a:graphic>
          <a:graphicData uri="http://schemas.openxmlformats.org/presentationml/2006/ole">
            <mc:AlternateContent xmlns:mc="http://schemas.openxmlformats.org/markup-compatibility/2006">
              <mc:Choice xmlns:v="urn:schemas-microsoft-com:vml" Requires="v">
                <p:oleObj name="Equation" r:id="rId9" imgW="126720" imgH="126720" progId="Equation.DSMT4">
                  <p:embed/>
                </p:oleObj>
              </mc:Choice>
              <mc:Fallback>
                <p:oleObj name="Equation" r:id="rId9" imgW="126720" imgH="126720" progId="Equation.DSMT4">
                  <p:embed/>
                  <p:pic>
                    <p:nvPicPr>
                      <p:cNvPr id="9" name="Object 8">
                        <a:extLst>
                          <a:ext uri="{FF2B5EF4-FFF2-40B4-BE49-F238E27FC236}">
                            <a16:creationId xmlns:a16="http://schemas.microsoft.com/office/drawing/2014/main" id="{503F04D1-E839-4A57-AAFB-510B53B4400C}"/>
                          </a:ext>
                        </a:extLst>
                      </p:cNvPr>
                      <p:cNvPicPr/>
                      <p:nvPr/>
                    </p:nvPicPr>
                    <p:blipFill>
                      <a:blip r:embed="rId10"/>
                      <a:stretch>
                        <a:fillRect/>
                      </a:stretch>
                    </p:blipFill>
                    <p:spPr>
                      <a:xfrm>
                        <a:off x="4884066" y="5814427"/>
                        <a:ext cx="204787" cy="204788"/>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7550D8FE-842F-4FCA-A164-B1212B8B33D6}"/>
              </a:ext>
            </a:extLst>
          </p:cNvPr>
          <p:cNvGraphicFramePr>
            <a:graphicFrameLocks noChangeAspect="1"/>
          </p:cNvGraphicFramePr>
          <p:nvPr>
            <p:extLst>
              <p:ext uri="{D42A27DB-BD31-4B8C-83A1-F6EECF244321}">
                <p14:modId xmlns:p14="http://schemas.microsoft.com/office/powerpoint/2010/main" val="2425188804"/>
              </p:ext>
            </p:extLst>
          </p:nvPr>
        </p:nvGraphicFramePr>
        <p:xfrm>
          <a:off x="320675" y="6113462"/>
          <a:ext cx="7756525" cy="574675"/>
        </p:xfrm>
        <a:graphic>
          <a:graphicData uri="http://schemas.openxmlformats.org/presentationml/2006/ole">
            <mc:AlternateContent xmlns:mc="http://schemas.openxmlformats.org/markup-compatibility/2006">
              <mc:Choice xmlns:v="urn:schemas-microsoft-com:vml" Requires="v">
                <p:oleObj name="Equation" r:id="rId11" imgW="5295600" imgH="393480" progId="Equation.DSMT4">
                  <p:embed/>
                </p:oleObj>
              </mc:Choice>
              <mc:Fallback>
                <p:oleObj name="Equation" r:id="rId11" imgW="5295600" imgH="393480" progId="Equation.DSMT4">
                  <p:embed/>
                  <p:pic>
                    <p:nvPicPr>
                      <p:cNvPr id="7" name="Object 6">
                        <a:extLst>
                          <a:ext uri="{FF2B5EF4-FFF2-40B4-BE49-F238E27FC236}">
                            <a16:creationId xmlns:a16="http://schemas.microsoft.com/office/drawing/2014/main" id="{4C3F4D33-43DC-4C75-A4E4-4FF1362EED5E}"/>
                          </a:ext>
                        </a:extLst>
                      </p:cNvPr>
                      <p:cNvPicPr/>
                      <p:nvPr/>
                    </p:nvPicPr>
                    <p:blipFill>
                      <a:blip r:embed="rId12"/>
                      <a:stretch>
                        <a:fillRect/>
                      </a:stretch>
                    </p:blipFill>
                    <p:spPr>
                      <a:xfrm>
                        <a:off x="320675" y="6113462"/>
                        <a:ext cx="7756525" cy="574675"/>
                      </a:xfrm>
                      <a:prstGeom prst="rect">
                        <a:avLst/>
                      </a:prstGeom>
                    </p:spPr>
                  </p:pic>
                </p:oleObj>
              </mc:Fallback>
            </mc:AlternateContent>
          </a:graphicData>
        </a:graphic>
      </p:graphicFrame>
      <p:pic>
        <p:nvPicPr>
          <p:cNvPr id="13" name="Audio 12">
            <a:hlinkClick r:id="" action="ppaction://media"/>
            <a:extLst>
              <a:ext uri="{FF2B5EF4-FFF2-40B4-BE49-F238E27FC236}">
                <a16:creationId xmlns:a16="http://schemas.microsoft.com/office/drawing/2014/main" id="{042BCD20-AE45-4610-B5D3-728A00AC8D17}"/>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346031391"/>
      </p:ext>
    </p:extLst>
  </p:cSld>
  <p:clrMapOvr>
    <a:masterClrMapping/>
  </p:clrMapOvr>
  <mc:AlternateContent xmlns:mc="http://schemas.openxmlformats.org/markup-compatibility/2006" xmlns:p14="http://schemas.microsoft.com/office/powerpoint/2010/main">
    <mc:Choice Requires="p14">
      <p:transition spd="slow" p14:dur="2000" advTm="150858"/>
    </mc:Choice>
    <mc:Fallback xmlns="">
      <p:transition spd="slow" advTm="150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err="1"/>
              <a:t>Dormand</a:t>
            </a:r>
            <a:r>
              <a:rPr lang="en-US" dirty="0"/>
              <a:t>-Prince method</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Important:</a:t>
            </a:r>
          </a:p>
          <a:p>
            <a:pPr lvl="1"/>
            <a:r>
              <a:rPr lang="en-US" dirty="0"/>
              <a:t>For a single step, the error of the approximation </a:t>
            </a:r>
            <a:r>
              <a:rPr lang="en-US" i="1" dirty="0">
                <a:latin typeface="Times New Roman" panose="02020603050405020304" pitchFamily="18" charset="0"/>
              </a:rPr>
              <a:t>z</a:t>
            </a:r>
            <a:r>
              <a:rPr lang="en-US" dirty="0">
                <a:latin typeface="Times New Roman" panose="02020603050405020304" pitchFamily="18" charset="0"/>
              </a:rPr>
              <a:t> </a:t>
            </a:r>
            <a:r>
              <a:rPr lang="en-US" dirty="0"/>
              <a:t>is</a:t>
            </a:r>
            <a:r>
              <a:rPr lang="en-US" dirty="0">
                <a:latin typeface="Times New Roman" panose="02020603050405020304" pitchFamily="18" charset="0"/>
              </a:rPr>
              <a:t> O(</a:t>
            </a:r>
            <a:r>
              <a:rPr lang="en-US" i="1" dirty="0">
                <a:latin typeface="Times New Roman" panose="02020603050405020304" pitchFamily="18" charset="0"/>
              </a:rPr>
              <a:t>h</a:t>
            </a:r>
            <a:r>
              <a:rPr lang="en-US" baseline="30000" dirty="0">
                <a:latin typeface="Times New Roman" panose="02020603050405020304" pitchFamily="18" charset="0"/>
              </a:rPr>
              <a:t>6</a:t>
            </a:r>
            <a:r>
              <a:rPr lang="en-US" dirty="0">
                <a:latin typeface="Times New Roman" panose="02020603050405020304" pitchFamily="18" charset="0"/>
              </a:rPr>
              <a:t>)</a:t>
            </a:r>
          </a:p>
          <a:p>
            <a:pPr lvl="2"/>
            <a:r>
              <a:rPr lang="en-US" dirty="0"/>
              <a:t>The literature refers to this one as </a:t>
            </a:r>
            <a:r>
              <a:rPr lang="en-US" i="1" dirty="0"/>
              <a:t>fifth-order</a:t>
            </a:r>
          </a:p>
          <a:p>
            <a:pPr lvl="2"/>
            <a:r>
              <a:rPr lang="en-US" dirty="0"/>
              <a:t>This is similar to referring to 4</a:t>
            </a:r>
            <a:r>
              <a:rPr lang="en-US" baseline="30000" dirty="0"/>
              <a:t>th</a:t>
            </a:r>
            <a:r>
              <a:rPr lang="en-US" dirty="0"/>
              <a:t>-order Runge-</a:t>
            </a:r>
            <a:r>
              <a:rPr lang="en-US" dirty="0" err="1"/>
              <a:t>Kutta</a:t>
            </a:r>
            <a:r>
              <a:rPr lang="en-US" dirty="0"/>
              <a:t> which </a:t>
            </a:r>
            <a:r>
              <a:rPr lang="en-US"/>
              <a:t>is actually</a:t>
            </a:r>
            <a:r>
              <a:rPr lang="en-US">
                <a:latin typeface="Times New Roman" panose="02020603050405020304" pitchFamily="18" charset="0"/>
              </a:rPr>
              <a:t> </a:t>
            </a:r>
            <a:r>
              <a:rPr lang="en-US" dirty="0">
                <a:latin typeface="Times New Roman" panose="02020603050405020304" pitchFamily="18" charset="0"/>
              </a:rPr>
              <a:t>O(</a:t>
            </a:r>
            <a:r>
              <a:rPr lang="en-US" i="1" dirty="0">
                <a:latin typeface="Times New Roman" panose="02020603050405020304" pitchFamily="18" charset="0"/>
              </a:rPr>
              <a:t>h</a:t>
            </a:r>
            <a:r>
              <a:rPr lang="en-US" baseline="30000" dirty="0">
                <a:latin typeface="Times New Roman" panose="02020603050405020304" pitchFamily="18" charset="0"/>
              </a:rPr>
              <a:t>5</a:t>
            </a:r>
            <a:r>
              <a:rPr lang="en-US" dirty="0">
                <a:latin typeface="Times New Roman" panose="02020603050405020304" pitchFamily="18" charset="0"/>
              </a:rPr>
              <a:t>)</a:t>
            </a:r>
            <a:r>
              <a:rPr lang="en-US" dirty="0"/>
              <a:t> for a single step</a:t>
            </a:r>
          </a:p>
          <a:p>
            <a:pPr lvl="1"/>
            <a:r>
              <a:rPr lang="en-US" dirty="0"/>
              <a:t>Similarly, a single step of the approximation </a:t>
            </a:r>
            <a:r>
              <a:rPr lang="en-US" i="1" dirty="0">
                <a:latin typeface="Times New Roman" panose="02020603050405020304" pitchFamily="18" charset="0"/>
              </a:rPr>
              <a:t>y</a:t>
            </a:r>
            <a:r>
              <a:rPr lang="en-US" dirty="0">
                <a:latin typeface="Times New Roman" panose="02020603050405020304" pitchFamily="18" charset="0"/>
              </a:rPr>
              <a:t> </a:t>
            </a:r>
            <a:r>
              <a:rPr lang="en-US" dirty="0"/>
              <a:t>is</a:t>
            </a:r>
            <a:r>
              <a:rPr lang="en-US" dirty="0">
                <a:latin typeface="Times New Roman" panose="02020603050405020304" pitchFamily="18" charset="0"/>
              </a:rPr>
              <a:t> O(</a:t>
            </a:r>
            <a:r>
              <a:rPr lang="en-US" i="1" dirty="0">
                <a:latin typeface="Times New Roman" panose="02020603050405020304" pitchFamily="18" charset="0"/>
              </a:rPr>
              <a:t>h</a:t>
            </a:r>
            <a:r>
              <a:rPr lang="en-US" baseline="30000" dirty="0">
                <a:latin typeface="Times New Roman" panose="02020603050405020304" pitchFamily="18" charset="0"/>
              </a:rPr>
              <a:t>5</a:t>
            </a:r>
            <a:r>
              <a:rPr lang="en-US" dirty="0">
                <a:latin typeface="Times New Roman" panose="02020603050405020304" pitchFamily="18" charset="0"/>
              </a:rPr>
              <a:t>)</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Dormand-Prince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5</a:t>
            </a:fld>
            <a:endParaRPr lang="en-CA"/>
          </a:p>
        </p:txBody>
      </p:sp>
      <p:pic>
        <p:nvPicPr>
          <p:cNvPr id="8" name="Audio 7">
            <a:hlinkClick r:id="" action="ppaction://media"/>
            <a:extLst>
              <a:ext uri="{FF2B5EF4-FFF2-40B4-BE49-F238E27FC236}">
                <a16:creationId xmlns:a16="http://schemas.microsoft.com/office/drawing/2014/main" id="{4A0BF3B8-1786-4EEB-8844-4D867B20C54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912211149"/>
      </p:ext>
    </p:extLst>
  </p:cSld>
  <p:clrMapOvr>
    <a:masterClrMapping/>
  </p:clrMapOvr>
  <mc:AlternateContent xmlns:mc="http://schemas.openxmlformats.org/markup-compatibility/2006" xmlns:p14="http://schemas.microsoft.com/office/powerpoint/2010/main">
    <mc:Choice Requires="p14">
      <p:transition spd="slow" p14:dur="2000" advTm="73982"/>
    </mc:Choice>
    <mc:Fallback xmlns="">
      <p:transition spd="slow" advTm="73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err="1"/>
              <a:t>Dormand</a:t>
            </a:r>
            <a:r>
              <a:rPr lang="en-US" dirty="0"/>
              <a:t>-Prince method</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From analysis, </a:t>
            </a:r>
            <a:r>
              <a:rPr lang="en-US" i="1" dirty="0">
                <a:latin typeface="Times New Roman" panose="02020603050405020304" pitchFamily="18" charset="0"/>
              </a:rPr>
              <a:t>y</a:t>
            </a:r>
            <a:r>
              <a:rPr lang="en-US" dirty="0"/>
              <a:t> has an </a:t>
            </a:r>
            <a:r>
              <a:rPr lang="en-US" dirty="0">
                <a:latin typeface="Times New Roman" panose="02020603050405020304" pitchFamily="18" charset="0"/>
              </a:rPr>
              <a:t>O(</a:t>
            </a:r>
            <a:r>
              <a:rPr lang="en-US" i="1" dirty="0">
                <a:latin typeface="Times New Roman" panose="02020603050405020304" pitchFamily="18" charset="0"/>
              </a:rPr>
              <a:t>h</a:t>
            </a:r>
            <a:r>
              <a:rPr lang="en-US" baseline="30000" dirty="0">
                <a:latin typeface="Times New Roman" panose="02020603050405020304" pitchFamily="18" charset="0"/>
              </a:rPr>
              <a:t>5</a:t>
            </a:r>
            <a:r>
              <a:rPr lang="en-US" dirty="0">
                <a:latin typeface="Times New Roman" panose="02020603050405020304" pitchFamily="18" charset="0"/>
              </a:rPr>
              <a:t>)</a:t>
            </a:r>
            <a:r>
              <a:rPr lang="en-US" dirty="0"/>
              <a:t> error</a:t>
            </a:r>
            <a:endParaRPr lang="en-US" dirty="0">
              <a:latin typeface="Times New Roman" panose="02020603050405020304" pitchFamily="18" charset="0"/>
            </a:endParaRPr>
          </a:p>
          <a:p>
            <a:pPr marL="0" indent="0">
              <a:buNone/>
            </a:pPr>
            <a:endParaRPr lang="en-US" dirty="0"/>
          </a:p>
          <a:p>
            <a:pPr lvl="1"/>
            <a:r>
              <a:rPr lang="en-US" dirty="0"/>
              <a:t>Solving this for </a:t>
            </a:r>
            <a:r>
              <a:rPr lang="en-US" i="1" dirty="0">
                <a:latin typeface="Times New Roman" panose="02020603050405020304" pitchFamily="18" charset="0"/>
              </a:rPr>
              <a:t>C</a:t>
            </a:r>
            <a:r>
              <a:rPr lang="en-US" dirty="0"/>
              <a:t> yields:</a:t>
            </a:r>
          </a:p>
          <a:p>
            <a:endParaRPr lang="en-US" dirty="0"/>
          </a:p>
          <a:p>
            <a:endParaRPr lang="en-US" dirty="0"/>
          </a:p>
          <a:p>
            <a:r>
              <a:rPr lang="en-US" dirty="0"/>
              <a:t>We want to choose the ideal </a:t>
            </a:r>
            <a:r>
              <a:rPr lang="en-US" i="1" dirty="0">
                <a:latin typeface="Times New Roman" panose="02020603050405020304" pitchFamily="18" charset="0"/>
              </a:rPr>
              <a:t>ah</a:t>
            </a:r>
            <a:r>
              <a:rPr lang="en-US" dirty="0"/>
              <a:t> so that the error is </a:t>
            </a:r>
            <a:r>
              <a:rPr lang="en-US" i="1" dirty="0" err="1">
                <a:latin typeface="Symbol" panose="05050102010706020507" pitchFamily="18" charset="2"/>
              </a:rPr>
              <a:t>e</a:t>
            </a:r>
            <a:r>
              <a:rPr lang="en-US" baseline="-25000" dirty="0" err="1">
                <a:latin typeface="Times New Roman" panose="02020603050405020304" pitchFamily="18" charset="0"/>
              </a:rPr>
              <a:t>abs</a:t>
            </a:r>
            <a:r>
              <a:rPr lang="en-US" dirty="0">
                <a:latin typeface="Times New Roman" panose="02020603050405020304" pitchFamily="18" charset="0"/>
              </a:rPr>
              <a:t>(</a:t>
            </a:r>
            <a:r>
              <a:rPr lang="en-US" i="1" dirty="0">
                <a:latin typeface="Times New Roman" panose="02020603050405020304" pitchFamily="18" charset="0"/>
              </a:rPr>
              <a:t>ah</a:t>
            </a:r>
            <a:r>
              <a:rPr lang="en-US" dirty="0">
                <a:latin typeface="Times New Roman" panose="02020603050405020304" pitchFamily="18" charset="0"/>
              </a:rPr>
              <a:t>)</a:t>
            </a:r>
            <a:endParaRPr lang="en-US" sz="2400" dirty="0"/>
          </a:p>
          <a:p>
            <a:pPr marL="457200" lvl="1" indent="0">
              <a:buNone/>
            </a:pPr>
            <a:endParaRPr lang="en-US" sz="2400" dirty="0"/>
          </a:p>
          <a:p>
            <a:pPr lvl="1"/>
            <a:r>
              <a:rPr lang="en-US" dirty="0">
                <a:solidFill>
                  <a:prstClr val="white"/>
                </a:solidFill>
              </a:rPr>
              <a:t>Solving this for </a:t>
            </a:r>
            <a:r>
              <a:rPr lang="en-US" i="1" dirty="0">
                <a:solidFill>
                  <a:prstClr val="white"/>
                </a:solidFill>
              </a:rPr>
              <a:t>a</a:t>
            </a:r>
            <a:r>
              <a:rPr lang="en-US" dirty="0">
                <a:solidFill>
                  <a:prstClr val="white"/>
                </a:solidFill>
              </a:rPr>
              <a:t> yields</a:t>
            </a:r>
          </a:p>
          <a:p>
            <a:pPr lvl="1"/>
            <a:endParaRPr lang="en-US" dirty="0">
              <a:solidFill>
                <a:prstClr val="white"/>
              </a:solidFill>
            </a:endParaRPr>
          </a:p>
          <a:p>
            <a:pPr lvl="1"/>
            <a:endParaRPr lang="en-US" dirty="0">
              <a:solidFill>
                <a:prstClr val="white"/>
              </a:solidFill>
            </a:endParaRPr>
          </a:p>
          <a:p>
            <a:pPr lvl="1"/>
            <a:r>
              <a:rPr lang="en-US" dirty="0">
                <a:solidFill>
                  <a:prstClr val="white"/>
                </a:solidFill>
              </a:rPr>
              <a:t>Substituting in the approximation of </a:t>
            </a:r>
            <a:r>
              <a:rPr lang="en-US" i="1" dirty="0">
                <a:solidFill>
                  <a:prstClr val="white"/>
                </a:solidFill>
              </a:rPr>
              <a:t>C</a:t>
            </a:r>
            <a:r>
              <a:rPr lang="en-US" dirty="0">
                <a:solidFill>
                  <a:prstClr val="white"/>
                </a:solidFill>
              </a:rPr>
              <a:t> from above:</a:t>
            </a:r>
          </a:p>
          <a:p>
            <a:pPr lvl="1"/>
            <a:endParaRPr lang="en-US" dirty="0">
              <a:solidFill>
                <a:prstClr val="white"/>
              </a:solidFill>
            </a:endParaRPr>
          </a:p>
          <a:p>
            <a:pPr marL="457200" lvl="1" indent="0">
              <a:buNone/>
            </a:pPr>
            <a:endParaRPr lang="en-US" sz="2400" dirty="0"/>
          </a:p>
          <a:p>
            <a:pPr marL="457200" lvl="1" indent="0">
              <a:buNone/>
            </a:pPr>
            <a:endParaRPr lang="en-US" sz="2400" dirty="0"/>
          </a:p>
          <a:p>
            <a:pPr lvl="0"/>
            <a:endParaRPr lang="en-US" dirty="0">
              <a:solidFill>
                <a:prstClr val="white"/>
              </a:solidFill>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Dormand-Prince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12" name="Object 11">
            <a:extLst>
              <a:ext uri="{FF2B5EF4-FFF2-40B4-BE49-F238E27FC236}">
                <a16:creationId xmlns:a16="http://schemas.microsoft.com/office/drawing/2014/main" id="{722391E5-1742-4DD5-A848-B303082050DC}"/>
              </a:ext>
            </a:extLst>
          </p:cNvPr>
          <p:cNvGraphicFramePr>
            <a:graphicFrameLocks noChangeAspect="1"/>
          </p:cNvGraphicFramePr>
          <p:nvPr/>
        </p:nvGraphicFramePr>
        <p:xfrm>
          <a:off x="3806031" y="1982817"/>
          <a:ext cx="1531938" cy="449262"/>
        </p:xfrm>
        <a:graphic>
          <a:graphicData uri="http://schemas.openxmlformats.org/presentationml/2006/ole">
            <mc:AlternateContent xmlns:mc="http://schemas.openxmlformats.org/markup-compatibility/2006">
              <mc:Choice xmlns:v="urn:schemas-microsoft-com:vml" Requires="v">
                <p:oleObj name="Equation" r:id="rId5" imgW="863280" imgH="253800" progId="Equation.DSMT4">
                  <p:embed/>
                </p:oleObj>
              </mc:Choice>
              <mc:Fallback>
                <p:oleObj name="Equation" r:id="rId5" imgW="863280" imgH="253800" progId="Equation.DSMT4">
                  <p:embed/>
                  <p:pic>
                    <p:nvPicPr>
                      <p:cNvPr id="12" name="Object 11">
                        <a:extLst>
                          <a:ext uri="{FF2B5EF4-FFF2-40B4-BE49-F238E27FC236}">
                            <a16:creationId xmlns:a16="http://schemas.microsoft.com/office/drawing/2014/main" id="{722391E5-1742-4DD5-A848-B303082050DC}"/>
                          </a:ext>
                        </a:extLst>
                      </p:cNvPr>
                      <p:cNvPicPr/>
                      <p:nvPr/>
                    </p:nvPicPr>
                    <p:blipFill>
                      <a:blip r:embed="rId6"/>
                      <a:stretch>
                        <a:fillRect/>
                      </a:stretch>
                    </p:blipFill>
                    <p:spPr>
                      <a:xfrm>
                        <a:off x="3806031" y="1982817"/>
                        <a:ext cx="1531938" cy="449262"/>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B99252D7-D4D5-4471-8E52-F17757BB4374}"/>
              </a:ext>
            </a:extLst>
          </p:cNvPr>
          <p:cNvGraphicFramePr>
            <a:graphicFrameLocks noChangeAspect="1"/>
          </p:cNvGraphicFramePr>
          <p:nvPr>
            <p:extLst>
              <p:ext uri="{D42A27DB-BD31-4B8C-83A1-F6EECF244321}">
                <p14:modId xmlns:p14="http://schemas.microsoft.com/office/powerpoint/2010/main" val="3975780025"/>
              </p:ext>
            </p:extLst>
          </p:nvPr>
        </p:nvGraphicFramePr>
        <p:xfrm>
          <a:off x="3209924" y="3960814"/>
          <a:ext cx="2049462" cy="493712"/>
        </p:xfrm>
        <a:graphic>
          <a:graphicData uri="http://schemas.openxmlformats.org/presentationml/2006/ole">
            <mc:AlternateContent xmlns:mc="http://schemas.openxmlformats.org/markup-compatibility/2006">
              <mc:Choice xmlns:v="urn:schemas-microsoft-com:vml" Requires="v">
                <p:oleObj name="Equation" r:id="rId7" imgW="1155600" imgH="279360" progId="Equation.DSMT4">
                  <p:embed/>
                </p:oleObj>
              </mc:Choice>
              <mc:Fallback>
                <p:oleObj name="Equation" r:id="rId7" imgW="1155600" imgH="279360" progId="Equation.DSMT4">
                  <p:embed/>
                  <p:pic>
                    <p:nvPicPr>
                      <p:cNvPr id="10" name="Object 9">
                        <a:extLst>
                          <a:ext uri="{FF2B5EF4-FFF2-40B4-BE49-F238E27FC236}">
                            <a16:creationId xmlns:a16="http://schemas.microsoft.com/office/drawing/2014/main" id="{B99252D7-D4D5-4471-8E52-F17757BB4374}"/>
                          </a:ext>
                        </a:extLst>
                      </p:cNvPr>
                      <p:cNvPicPr/>
                      <p:nvPr/>
                    </p:nvPicPr>
                    <p:blipFill>
                      <a:blip r:embed="rId8"/>
                      <a:stretch>
                        <a:fillRect/>
                      </a:stretch>
                    </p:blipFill>
                    <p:spPr>
                      <a:xfrm>
                        <a:off x="3209924" y="3960814"/>
                        <a:ext cx="2049462" cy="493712"/>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A1B65BC8-DE3F-420A-BECA-1D93CEAA3E6B}"/>
              </a:ext>
            </a:extLst>
          </p:cNvPr>
          <p:cNvGraphicFramePr>
            <a:graphicFrameLocks noChangeAspect="1"/>
          </p:cNvGraphicFramePr>
          <p:nvPr/>
        </p:nvGraphicFramePr>
        <p:xfrm>
          <a:off x="3547269" y="2844985"/>
          <a:ext cx="1374775" cy="741363"/>
        </p:xfrm>
        <a:graphic>
          <a:graphicData uri="http://schemas.openxmlformats.org/presentationml/2006/ole">
            <mc:AlternateContent xmlns:mc="http://schemas.openxmlformats.org/markup-compatibility/2006">
              <mc:Choice xmlns:v="urn:schemas-microsoft-com:vml" Requires="v">
                <p:oleObj name="Equation" r:id="rId9" imgW="774360" imgH="419040" progId="Equation.DSMT4">
                  <p:embed/>
                </p:oleObj>
              </mc:Choice>
              <mc:Fallback>
                <p:oleObj name="Equation" r:id="rId9" imgW="774360" imgH="419040" progId="Equation.DSMT4">
                  <p:embed/>
                  <p:pic>
                    <p:nvPicPr>
                      <p:cNvPr id="14" name="Object 13">
                        <a:extLst>
                          <a:ext uri="{FF2B5EF4-FFF2-40B4-BE49-F238E27FC236}">
                            <a16:creationId xmlns:a16="http://schemas.microsoft.com/office/drawing/2014/main" id="{A1B65BC8-DE3F-420A-BECA-1D93CEAA3E6B}"/>
                          </a:ext>
                        </a:extLst>
                      </p:cNvPr>
                      <p:cNvPicPr/>
                      <p:nvPr/>
                    </p:nvPicPr>
                    <p:blipFill>
                      <a:blip r:embed="rId10"/>
                      <a:stretch>
                        <a:fillRect/>
                      </a:stretch>
                    </p:blipFill>
                    <p:spPr>
                      <a:xfrm>
                        <a:off x="3547269" y="2844985"/>
                        <a:ext cx="1374775" cy="741363"/>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C216178A-E8C1-437A-8AC1-8B13BB77B41A}"/>
              </a:ext>
            </a:extLst>
          </p:cNvPr>
          <p:cNvGraphicFramePr>
            <a:graphicFrameLocks noChangeAspect="1"/>
          </p:cNvGraphicFramePr>
          <p:nvPr/>
        </p:nvGraphicFramePr>
        <p:xfrm>
          <a:off x="3708652" y="5961400"/>
          <a:ext cx="1528762" cy="873125"/>
        </p:xfrm>
        <a:graphic>
          <a:graphicData uri="http://schemas.openxmlformats.org/presentationml/2006/ole">
            <mc:AlternateContent xmlns:mc="http://schemas.openxmlformats.org/markup-compatibility/2006">
              <mc:Choice xmlns:v="urn:schemas-microsoft-com:vml" Requires="v">
                <p:oleObj name="Equation" r:id="rId11" imgW="863280" imgH="495000" progId="Equation.DSMT4">
                  <p:embed/>
                </p:oleObj>
              </mc:Choice>
              <mc:Fallback>
                <p:oleObj name="Equation" r:id="rId11" imgW="863280" imgH="495000" progId="Equation.DSMT4">
                  <p:embed/>
                  <p:pic>
                    <p:nvPicPr>
                      <p:cNvPr id="15" name="Object 14">
                        <a:extLst>
                          <a:ext uri="{FF2B5EF4-FFF2-40B4-BE49-F238E27FC236}">
                            <a16:creationId xmlns:a16="http://schemas.microsoft.com/office/drawing/2014/main" id="{C216178A-E8C1-437A-8AC1-8B13BB77B41A}"/>
                          </a:ext>
                        </a:extLst>
                      </p:cNvPr>
                      <p:cNvPicPr/>
                      <p:nvPr/>
                    </p:nvPicPr>
                    <p:blipFill>
                      <a:blip r:embed="rId12"/>
                      <a:stretch>
                        <a:fillRect/>
                      </a:stretch>
                    </p:blipFill>
                    <p:spPr>
                      <a:xfrm>
                        <a:off x="3708652" y="5961400"/>
                        <a:ext cx="1528762" cy="873125"/>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F9CD6FC5-5373-4DFB-99D0-084ECBEC89CF}"/>
              </a:ext>
            </a:extLst>
          </p:cNvPr>
          <p:cNvGraphicFramePr>
            <a:graphicFrameLocks noChangeAspect="1"/>
          </p:cNvGraphicFramePr>
          <p:nvPr/>
        </p:nvGraphicFramePr>
        <p:xfrm>
          <a:off x="3695700" y="4787900"/>
          <a:ext cx="1079500" cy="693738"/>
        </p:xfrm>
        <a:graphic>
          <a:graphicData uri="http://schemas.openxmlformats.org/presentationml/2006/ole">
            <mc:AlternateContent xmlns:mc="http://schemas.openxmlformats.org/markup-compatibility/2006">
              <mc:Choice xmlns:v="urn:schemas-microsoft-com:vml" Requires="v">
                <p:oleObj name="Equation" r:id="rId13" imgW="609480" imgH="393480" progId="Equation.DSMT4">
                  <p:embed/>
                </p:oleObj>
              </mc:Choice>
              <mc:Fallback>
                <p:oleObj name="Equation" r:id="rId13" imgW="609480" imgH="393480" progId="Equation.DSMT4">
                  <p:embed/>
                  <p:pic>
                    <p:nvPicPr>
                      <p:cNvPr id="17" name="Object 16">
                        <a:extLst>
                          <a:ext uri="{FF2B5EF4-FFF2-40B4-BE49-F238E27FC236}">
                            <a16:creationId xmlns:a16="http://schemas.microsoft.com/office/drawing/2014/main" id="{F9CD6FC5-5373-4DFB-99D0-084ECBEC89CF}"/>
                          </a:ext>
                        </a:extLst>
                      </p:cNvPr>
                      <p:cNvPicPr/>
                      <p:nvPr/>
                    </p:nvPicPr>
                    <p:blipFill>
                      <a:blip r:embed="rId14"/>
                      <a:stretch>
                        <a:fillRect/>
                      </a:stretch>
                    </p:blipFill>
                    <p:spPr>
                      <a:xfrm>
                        <a:off x="3695700" y="4787900"/>
                        <a:ext cx="1079500" cy="693738"/>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6FC1384B-769E-4815-93A5-5B61EFC03014}"/>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00959813"/>
      </p:ext>
    </p:extLst>
  </p:cSld>
  <p:clrMapOvr>
    <a:masterClrMapping/>
  </p:clrMapOvr>
  <mc:AlternateContent xmlns:mc="http://schemas.openxmlformats.org/markup-compatibility/2006" xmlns:p14="http://schemas.microsoft.com/office/powerpoint/2010/main">
    <mc:Choice Requires="p14">
      <p:transition spd="slow" p14:dur="2000" advTm="124529"/>
    </mc:Choice>
    <mc:Fallback xmlns="">
      <p:transition spd="slow" advTm="124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Implementation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200" y="1600200"/>
            <a:ext cx="8602910" cy="4525963"/>
          </a:xfrm>
        </p:spPr>
        <p:txBody>
          <a:bodyPr/>
          <a:lstStyle/>
          <a:p>
            <a:r>
              <a:rPr lang="en-US" dirty="0"/>
              <a:t>The implementation requires a few constants</a:t>
            </a:r>
          </a:p>
          <a:p>
            <a:pPr marL="400050" lvl="1" indent="0">
              <a:buNone/>
            </a:pPr>
            <a:r>
              <a:rPr lang="en-US" sz="1200" dirty="0">
                <a:solidFill>
                  <a:srgbClr val="00B0F0"/>
                </a:solidFill>
                <a:latin typeface="Consolas" panose="020B0609020204030204" pitchFamily="49" charset="0"/>
              </a:rPr>
              <a:t>std::</a:t>
            </a:r>
            <a:r>
              <a:rPr lang="en-US" sz="1200" dirty="0" err="1">
                <a:solidFill>
                  <a:srgbClr val="00B0F0"/>
                </a:solidFill>
                <a:latin typeface="Consolas" panose="020B0609020204030204" pitchFamily="49" charset="0"/>
              </a:rPr>
              <a:t>size_t</a:t>
            </a:r>
            <a:r>
              <a:rPr lang="en-US" sz="1200" dirty="0">
                <a:solidFill>
                  <a:srgbClr val="00B0F0"/>
                </a:solidFill>
                <a:latin typeface="Consolas" panose="020B0609020204030204" pitchFamily="49" charset="0"/>
              </a:rPr>
              <a:t> const DIM{7};</a:t>
            </a:r>
          </a:p>
          <a:p>
            <a:pPr marL="400050" lvl="1" indent="0">
              <a:buNone/>
            </a:pPr>
            <a:endParaRPr lang="en-US" sz="1200" dirty="0">
              <a:solidFill>
                <a:srgbClr val="00B0F0"/>
              </a:solidFill>
              <a:latin typeface="Consolas" panose="020B0609020204030204" pitchFamily="49" charset="0"/>
            </a:endParaRPr>
          </a:p>
          <a:p>
            <a:pPr marL="400050" lvl="1" indent="0">
              <a:buNone/>
            </a:pPr>
            <a:r>
              <a:rPr lang="en-US" sz="1200" dirty="0">
                <a:solidFill>
                  <a:srgbClr val="00B0F0"/>
                </a:solidFill>
                <a:latin typeface="Consolas" panose="020B0609020204030204" pitchFamily="49" charset="0"/>
              </a:rPr>
              <a:t>double step[DIM - 1]{</a:t>
            </a:r>
          </a:p>
          <a:p>
            <a:pPr marL="400050" lvl="1" indent="0">
              <a:buNone/>
            </a:pPr>
            <a:r>
              <a:rPr lang="en-US" sz="1200" dirty="0">
                <a:solidFill>
                  <a:srgbClr val="00B0F0"/>
                </a:solidFill>
                <a:latin typeface="Consolas" panose="020B0609020204030204" pitchFamily="49" charset="0"/>
              </a:rPr>
              <a:t>         1.0/5.0,        3.0/10.0,      4.0/5.0,      8.0/9.0,        1.0,          1.0</a:t>
            </a:r>
          </a:p>
          <a:p>
            <a:pPr marL="400050" lvl="1" indent="0">
              <a:buNone/>
            </a:pPr>
            <a:r>
              <a:rPr lang="en-US" sz="1200" dirty="0">
                <a:solidFill>
                  <a:srgbClr val="00B0F0"/>
                </a:solidFill>
                <a:latin typeface="Consolas" panose="020B0609020204030204" pitchFamily="49" charset="0"/>
              </a:rPr>
              <a:t>};</a:t>
            </a:r>
          </a:p>
          <a:p>
            <a:pPr marL="400050" lvl="1" indent="0">
              <a:buNone/>
            </a:pPr>
            <a:endParaRPr lang="en-US" sz="1200" dirty="0">
              <a:solidFill>
                <a:srgbClr val="00B0F0"/>
              </a:solidFill>
              <a:latin typeface="Consolas" panose="020B0609020204030204" pitchFamily="49" charset="0"/>
            </a:endParaRPr>
          </a:p>
          <a:p>
            <a:pPr marL="400050" lvl="1" indent="0">
              <a:buNone/>
            </a:pPr>
            <a:r>
              <a:rPr lang="en-US" sz="1200" dirty="0">
                <a:solidFill>
                  <a:srgbClr val="00B0F0"/>
                </a:solidFill>
                <a:latin typeface="Consolas" panose="020B0609020204030204" pitchFamily="49" charset="0"/>
              </a:rPr>
              <a:t>double tableau[DIM - 1][DIM - 1]{</a:t>
            </a:r>
          </a:p>
          <a:p>
            <a:pPr marL="400050" lvl="1" indent="0">
              <a:buNone/>
            </a:pPr>
            <a:r>
              <a:rPr lang="en-US" sz="1200" dirty="0">
                <a:solidFill>
                  <a:srgbClr val="00B0F0"/>
                </a:solidFill>
                <a:latin typeface="Consolas" panose="020B0609020204030204" pitchFamily="49" charset="0"/>
              </a:rPr>
              <a:t>    {    1.0                                                                                 },</a:t>
            </a:r>
          </a:p>
          <a:p>
            <a:pPr marL="400050" lvl="1" indent="0">
              <a:buNone/>
            </a:pPr>
            <a:r>
              <a:rPr lang="en-US" sz="1200" dirty="0">
                <a:solidFill>
                  <a:srgbClr val="00B0F0"/>
                </a:solidFill>
                <a:latin typeface="Consolas" panose="020B0609020204030204" pitchFamily="49" charset="0"/>
              </a:rPr>
              <a:t>    {    1.0/4.0,        3.0/4                                                               },</a:t>
            </a:r>
          </a:p>
          <a:p>
            <a:pPr marL="400050" lvl="1" indent="0">
              <a:buNone/>
            </a:pPr>
            <a:r>
              <a:rPr lang="en-US" sz="1200" dirty="0">
                <a:solidFill>
                  <a:srgbClr val="00B0F0"/>
                </a:solidFill>
                <a:latin typeface="Consolas" panose="020B0609020204030204" pitchFamily="49" charset="0"/>
              </a:rPr>
              <a:t>    {   11.0/9.0,      -14.0/3.0,      40.0/9.0                                              },</a:t>
            </a:r>
          </a:p>
          <a:p>
            <a:pPr marL="400050" lvl="1" indent="0">
              <a:buNone/>
            </a:pPr>
            <a:r>
              <a:rPr lang="en-US" sz="1200" dirty="0">
                <a:solidFill>
                  <a:srgbClr val="00B0F0"/>
                </a:solidFill>
                <a:latin typeface="Consolas" panose="020B0609020204030204" pitchFamily="49" charset="0"/>
              </a:rPr>
              <a:t>    { 4843.0/1458.0, -3170.0/243.0,  8056.0/729.0,  -53.0/162.0                              },</a:t>
            </a:r>
          </a:p>
          <a:p>
            <a:pPr marL="400050" lvl="1" indent="0">
              <a:buNone/>
            </a:pPr>
            <a:r>
              <a:rPr lang="en-US" sz="1200" dirty="0">
                <a:solidFill>
                  <a:srgbClr val="00B0F0"/>
                </a:solidFill>
                <a:latin typeface="Consolas" panose="020B0609020204030204" pitchFamily="49" charset="0"/>
              </a:rPr>
              <a:t>    { 9017.0/3168.0,  -355.0/33.0,  46732.0/5247.0,  49.0/176.0,  -5103.0/18656.0            },</a:t>
            </a:r>
          </a:p>
          <a:p>
            <a:pPr marL="400050" lvl="1" indent="0">
              <a:buNone/>
            </a:pPr>
            <a:r>
              <a:rPr lang="en-US" sz="1200" dirty="0">
                <a:solidFill>
                  <a:srgbClr val="00B0F0"/>
                </a:solidFill>
                <a:latin typeface="Consolas" panose="020B0609020204030204" pitchFamily="49" charset="0"/>
              </a:rPr>
              <a:t>    {   35.0/384.0,      0.0,         500.0/1113.0, 125.0/192.0,  -2187.0/6784.0,  11.0/84.0 }</a:t>
            </a:r>
          </a:p>
          <a:p>
            <a:pPr marL="400050" lvl="1" indent="0">
              <a:buNone/>
            </a:pPr>
            <a:r>
              <a:rPr lang="en-US" sz="1200" dirty="0">
                <a:solidFill>
                  <a:srgbClr val="00B0F0"/>
                </a:solidFill>
                <a:latin typeface="Consolas" panose="020B0609020204030204" pitchFamily="49" charset="0"/>
              </a:rPr>
              <a:t>};</a:t>
            </a:r>
          </a:p>
          <a:p>
            <a:pPr marL="400050" lvl="1" indent="0">
              <a:buNone/>
            </a:pPr>
            <a:r>
              <a:rPr lang="en-US" sz="1200" dirty="0">
                <a:solidFill>
                  <a:srgbClr val="00B0F0"/>
                </a:solidFill>
                <a:latin typeface="Consolas" panose="020B0609020204030204" pitchFamily="49" charset="0"/>
              </a:rPr>
              <a:t>  </a:t>
            </a:r>
          </a:p>
          <a:p>
            <a:pPr marL="400050" lvl="1" indent="0">
              <a:buNone/>
            </a:pPr>
            <a:r>
              <a:rPr lang="en-US" sz="1200" dirty="0">
                <a:solidFill>
                  <a:srgbClr val="00B0F0"/>
                </a:solidFill>
                <a:latin typeface="Consolas" panose="020B0609020204030204" pitchFamily="49" charset="0"/>
              </a:rPr>
              <a:t>double </a:t>
            </a:r>
            <a:r>
              <a:rPr lang="en-US" sz="1200" dirty="0" err="1">
                <a:solidFill>
                  <a:srgbClr val="00B0F0"/>
                </a:solidFill>
                <a:latin typeface="Consolas" panose="020B0609020204030204" pitchFamily="49" charset="0"/>
              </a:rPr>
              <a:t>y_coeff</a:t>
            </a:r>
            <a:r>
              <a:rPr lang="en-US" sz="1200" dirty="0">
                <a:solidFill>
                  <a:srgbClr val="00B0F0"/>
                </a:solidFill>
                <a:latin typeface="Consolas" panose="020B0609020204030204" pitchFamily="49" charset="0"/>
              </a:rPr>
              <a:t>[DIM]{</a:t>
            </a:r>
          </a:p>
          <a:p>
            <a:pPr marL="400050" lvl="1" indent="0">
              <a:buNone/>
            </a:pPr>
            <a:r>
              <a:rPr lang="en-US" sz="1200" dirty="0">
                <a:solidFill>
                  <a:srgbClr val="00B0F0"/>
                </a:solidFill>
                <a:latin typeface="Consolas" panose="020B0609020204030204" pitchFamily="49" charset="0"/>
              </a:rPr>
              <a:t>    5179.0/57600.0, 0.0, 7571.0/16695.0, 393.0/640.0, -92097.0/339200.0, 187.0/2100.0, 1.0/40.0</a:t>
            </a:r>
          </a:p>
          <a:p>
            <a:pPr marL="400050" lvl="1" indent="0">
              <a:buNone/>
            </a:pPr>
            <a:r>
              <a:rPr lang="en-US" sz="1200" dirty="0">
                <a:solidFill>
                  <a:srgbClr val="00B0F0"/>
                </a:solidFill>
                <a:latin typeface="Consolas" panose="020B0609020204030204" pitchFamily="49" charset="0"/>
              </a:rPr>
              <a:t>};</a:t>
            </a:r>
            <a:endParaRPr lang="en-US" sz="1200" dirty="0">
              <a:solidFill>
                <a:prstClr val="white"/>
              </a:solidFill>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Dormand-Prince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7</a:t>
            </a:fld>
            <a:endParaRPr lang="en-CA"/>
          </a:p>
        </p:txBody>
      </p:sp>
      <p:graphicFrame>
        <p:nvGraphicFramePr>
          <p:cNvPr id="7" name="Object 6">
            <a:extLst>
              <a:ext uri="{FF2B5EF4-FFF2-40B4-BE49-F238E27FC236}">
                <a16:creationId xmlns:a16="http://schemas.microsoft.com/office/drawing/2014/main" id="{D3AD5029-0567-4402-8C8E-645D28133624}"/>
              </a:ext>
            </a:extLst>
          </p:cNvPr>
          <p:cNvGraphicFramePr>
            <a:graphicFrameLocks noChangeAspect="1"/>
          </p:cNvGraphicFramePr>
          <p:nvPr>
            <p:extLst>
              <p:ext uri="{D42A27DB-BD31-4B8C-83A1-F6EECF244321}">
                <p14:modId xmlns:p14="http://schemas.microsoft.com/office/powerpoint/2010/main" val="2429238181"/>
              </p:ext>
            </p:extLst>
          </p:nvPr>
        </p:nvGraphicFramePr>
        <p:xfrm>
          <a:off x="3638550" y="1990375"/>
          <a:ext cx="5048250" cy="538163"/>
        </p:xfrm>
        <a:graphic>
          <a:graphicData uri="http://schemas.openxmlformats.org/presentationml/2006/ole">
            <mc:AlternateContent xmlns:mc="http://schemas.openxmlformats.org/markup-compatibility/2006">
              <mc:Choice xmlns:v="urn:schemas-microsoft-com:vml" Requires="v">
                <p:oleObj name="Equation" r:id="rId5" imgW="2844720" imgH="304560" progId="Equation.DSMT4">
                  <p:embed/>
                </p:oleObj>
              </mc:Choice>
              <mc:Fallback>
                <p:oleObj name="Equation" r:id="rId5" imgW="2844720" imgH="304560" progId="Equation.DSMT4">
                  <p:embed/>
                  <p:pic>
                    <p:nvPicPr>
                      <p:cNvPr id="14" name="Object 13">
                        <a:extLst>
                          <a:ext uri="{FF2B5EF4-FFF2-40B4-BE49-F238E27FC236}">
                            <a16:creationId xmlns:a16="http://schemas.microsoft.com/office/drawing/2014/main" id="{A1B65BC8-DE3F-420A-BECA-1D93CEAA3E6B}"/>
                          </a:ext>
                        </a:extLst>
                      </p:cNvPr>
                      <p:cNvPicPr/>
                      <p:nvPr/>
                    </p:nvPicPr>
                    <p:blipFill>
                      <a:blip r:embed="rId6"/>
                      <a:stretch>
                        <a:fillRect/>
                      </a:stretch>
                    </p:blipFill>
                    <p:spPr>
                      <a:xfrm>
                        <a:off x="3638550" y="1990375"/>
                        <a:ext cx="5048250" cy="538163"/>
                      </a:xfrm>
                      <a:prstGeom prst="rect">
                        <a:avLst/>
                      </a:prstGeom>
                    </p:spPr>
                  </p:pic>
                </p:oleObj>
              </mc:Fallback>
            </mc:AlternateContent>
          </a:graphicData>
        </a:graphic>
      </p:graphicFrame>
      <p:pic>
        <p:nvPicPr>
          <p:cNvPr id="10" name="Audio 9">
            <a:hlinkClick r:id="" action="ppaction://media"/>
            <a:extLst>
              <a:ext uri="{FF2B5EF4-FFF2-40B4-BE49-F238E27FC236}">
                <a16:creationId xmlns:a16="http://schemas.microsoft.com/office/drawing/2014/main" id="{FABE8325-C3F1-4C3C-8226-CCED15A649A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771714588"/>
      </p:ext>
    </p:extLst>
  </p:cSld>
  <p:clrMapOvr>
    <a:masterClrMapping/>
  </p:clrMapOvr>
  <mc:AlternateContent xmlns:mc="http://schemas.openxmlformats.org/markup-compatibility/2006" xmlns:p14="http://schemas.microsoft.com/office/powerpoint/2010/main">
    <mc:Choice Requires="p14">
      <p:transition spd="slow" p14:dur="2000" advTm="122834"/>
    </mc:Choice>
    <mc:Fallback xmlns="">
      <p:transition spd="slow" advTm="122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Implementation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The implementation is only slightly more complex:</a:t>
            </a:r>
          </a:p>
          <a:p>
            <a:pPr marL="0" indent="0">
              <a:buNone/>
            </a:pPr>
            <a:r>
              <a:rPr lang="en-US" sz="1600" dirty="0">
                <a:latin typeface="Consolas" panose="020B0609020204030204" pitchFamily="49" charset="0"/>
              </a:rPr>
              <a:t>    do {</a:t>
            </a:r>
          </a:p>
          <a:p>
            <a:pPr marL="0" indent="0">
              <a:buNone/>
            </a:pPr>
            <a:r>
              <a:rPr lang="en-US" sz="1600" dirty="0">
                <a:solidFill>
                  <a:srgbClr val="00B0F0"/>
                </a:solidFill>
                <a:latin typeface="Consolas" panose="020B0609020204030204" pitchFamily="49" charset="0"/>
              </a:rPr>
              <a:t>        double s[DIM]{ </a:t>
            </a:r>
            <a:r>
              <a:rPr lang="en-US" sz="1600" dirty="0" err="1">
                <a:solidFill>
                  <a:srgbClr val="00B0F0"/>
                </a:solidFill>
                <a:latin typeface="Consolas" panose="020B0609020204030204" pitchFamily="49" charset="0"/>
              </a:rPr>
              <a:t>qdy.back</a:t>
            </a:r>
            <a:r>
              <a:rPr lang="en-US" sz="1600" dirty="0">
                <a:solidFill>
                  <a:srgbClr val="00B0F0"/>
                </a:solidFill>
                <a:latin typeface="Consolas" panose="020B0609020204030204" pitchFamily="49" charset="0"/>
              </a:rPr>
              <a:t>() };</a:t>
            </a:r>
          </a:p>
          <a:p>
            <a:pPr marL="0" indent="0">
              <a:buNone/>
            </a:pPr>
            <a:r>
              <a:rPr lang="en-US" sz="1600" dirty="0">
                <a:solidFill>
                  <a:srgbClr val="00B0F0"/>
                </a:solidFill>
                <a:latin typeface="Consolas" panose="020B0609020204030204" pitchFamily="49" charset="0"/>
              </a:rPr>
              <a:t>        double z{};</a:t>
            </a:r>
          </a:p>
          <a:p>
            <a:pPr marL="0" indent="0">
              <a:buNone/>
            </a:pPr>
            <a:endParaRPr lang="en-US" sz="1600" dirty="0">
              <a:solidFill>
                <a:srgbClr val="00B0F0"/>
              </a:solidFill>
              <a:latin typeface="Consolas" panose="020B0609020204030204" pitchFamily="49" charset="0"/>
            </a:endParaRPr>
          </a:p>
          <a:p>
            <a:pPr marL="0" indent="0">
              <a:buNone/>
            </a:pPr>
            <a:r>
              <a:rPr lang="en-US" sz="1600" dirty="0">
                <a:solidFill>
                  <a:srgbClr val="00B0F0"/>
                </a:solidFill>
                <a:latin typeface="Consolas" panose="020B0609020204030204" pitchFamily="49" charset="0"/>
              </a:rPr>
              <a:t>        for ( std::</a:t>
            </a:r>
            <a:r>
              <a:rPr lang="en-US" sz="1600" dirty="0" err="1">
                <a:solidFill>
                  <a:srgbClr val="00B0F0"/>
                </a:solidFill>
                <a:latin typeface="Consolas" panose="020B0609020204030204" pitchFamily="49" charset="0"/>
              </a:rPr>
              <a:t>size_t</a:t>
            </a:r>
            <a:r>
              <a:rPr lang="en-US" sz="1600" dirty="0">
                <a:solidFill>
                  <a:srgbClr val="00B0F0"/>
                </a:solidFill>
                <a:latin typeface="Consolas" panose="020B0609020204030204" pitchFamily="49" charset="0"/>
              </a:rPr>
              <a:t> </a:t>
            </a:r>
            <a:r>
              <a:rPr lang="en-US" sz="1600" dirty="0" err="1">
                <a:solidFill>
                  <a:srgbClr val="00B0F0"/>
                </a:solidFill>
                <a:latin typeface="Consolas" panose="020B0609020204030204" pitchFamily="49" charset="0"/>
              </a:rPr>
              <a:t>i</a:t>
            </a:r>
            <a:r>
              <a:rPr lang="en-US" sz="1600" dirty="0">
                <a:solidFill>
                  <a:srgbClr val="00B0F0"/>
                </a:solidFill>
                <a:latin typeface="Consolas" panose="020B0609020204030204" pitchFamily="49" charset="0"/>
              </a:rPr>
              <a:t>{0}; </a:t>
            </a:r>
            <a:r>
              <a:rPr lang="en-US" sz="1600" dirty="0" err="1">
                <a:solidFill>
                  <a:srgbClr val="00B0F0"/>
                </a:solidFill>
                <a:latin typeface="Consolas" panose="020B0609020204030204" pitchFamily="49" charset="0"/>
              </a:rPr>
              <a:t>i</a:t>
            </a:r>
            <a:r>
              <a:rPr lang="en-US" sz="1600" dirty="0">
                <a:solidFill>
                  <a:srgbClr val="00B0F0"/>
                </a:solidFill>
                <a:latin typeface="Consolas" panose="020B0609020204030204" pitchFamily="49" charset="0"/>
              </a:rPr>
              <a:t> &lt; DIM - 1; ++</a:t>
            </a:r>
            <a:r>
              <a:rPr lang="en-US" sz="1600" dirty="0" err="1">
                <a:solidFill>
                  <a:srgbClr val="00B0F0"/>
                </a:solidFill>
                <a:latin typeface="Consolas" panose="020B0609020204030204" pitchFamily="49" charset="0"/>
              </a:rPr>
              <a:t>i</a:t>
            </a:r>
            <a:r>
              <a:rPr lang="en-US" sz="1600" dirty="0">
                <a:solidFill>
                  <a:srgbClr val="00B0F0"/>
                </a:solidFill>
                <a:latin typeface="Consolas" panose="020B0609020204030204" pitchFamily="49" charset="0"/>
              </a:rPr>
              <a:t> ) {</a:t>
            </a:r>
          </a:p>
          <a:p>
            <a:pPr marL="0" indent="0">
              <a:buNone/>
            </a:pPr>
            <a:r>
              <a:rPr lang="en-US" sz="1600" dirty="0">
                <a:solidFill>
                  <a:srgbClr val="00B0F0"/>
                </a:solidFill>
                <a:latin typeface="Consolas" panose="020B0609020204030204" pitchFamily="49" charset="0"/>
              </a:rPr>
              <a:t>            double slope{0.0};</a:t>
            </a:r>
          </a:p>
          <a:p>
            <a:pPr marL="0" indent="0">
              <a:buNone/>
            </a:pPr>
            <a:endParaRPr lang="en-US" sz="1600" dirty="0">
              <a:solidFill>
                <a:srgbClr val="00B0F0"/>
              </a:solidFill>
              <a:latin typeface="Consolas" panose="020B0609020204030204" pitchFamily="49" charset="0"/>
            </a:endParaRPr>
          </a:p>
          <a:p>
            <a:pPr marL="0" indent="0">
              <a:buNone/>
            </a:pPr>
            <a:r>
              <a:rPr lang="en-US" sz="1600" dirty="0">
                <a:solidFill>
                  <a:srgbClr val="00B0F0"/>
                </a:solidFill>
                <a:latin typeface="Consolas" panose="020B0609020204030204" pitchFamily="49" charset="0"/>
              </a:rPr>
              <a:t>            for ( std::</a:t>
            </a:r>
            <a:r>
              <a:rPr lang="en-US" sz="1600" dirty="0" err="1">
                <a:solidFill>
                  <a:srgbClr val="00B0F0"/>
                </a:solidFill>
                <a:latin typeface="Consolas" panose="020B0609020204030204" pitchFamily="49" charset="0"/>
              </a:rPr>
              <a:t>size_t</a:t>
            </a:r>
            <a:r>
              <a:rPr lang="en-US" sz="1600" dirty="0">
                <a:solidFill>
                  <a:srgbClr val="00B0F0"/>
                </a:solidFill>
                <a:latin typeface="Consolas" panose="020B0609020204030204" pitchFamily="49" charset="0"/>
              </a:rPr>
              <a:t> j{0}; j &lt;= </a:t>
            </a:r>
            <a:r>
              <a:rPr lang="en-US" sz="1600" dirty="0" err="1">
                <a:solidFill>
                  <a:srgbClr val="00B0F0"/>
                </a:solidFill>
                <a:latin typeface="Consolas" panose="020B0609020204030204" pitchFamily="49" charset="0"/>
              </a:rPr>
              <a:t>i</a:t>
            </a:r>
            <a:r>
              <a:rPr lang="en-US" sz="1600" dirty="0">
                <a:solidFill>
                  <a:srgbClr val="00B0F0"/>
                </a:solidFill>
                <a:latin typeface="Consolas" panose="020B0609020204030204" pitchFamily="49" charset="0"/>
              </a:rPr>
              <a:t>; ++j ) {</a:t>
            </a:r>
          </a:p>
          <a:p>
            <a:pPr marL="0" indent="0">
              <a:buNone/>
            </a:pPr>
            <a:r>
              <a:rPr lang="en-US" sz="1600" dirty="0">
                <a:solidFill>
                  <a:srgbClr val="00B0F0"/>
                </a:solidFill>
                <a:latin typeface="Consolas" panose="020B0609020204030204" pitchFamily="49" charset="0"/>
              </a:rPr>
              <a:t>                slope += tableau[</a:t>
            </a:r>
            <a:r>
              <a:rPr lang="en-US" sz="1600" dirty="0" err="1">
                <a:solidFill>
                  <a:srgbClr val="00B0F0"/>
                </a:solidFill>
                <a:latin typeface="Consolas" panose="020B0609020204030204" pitchFamily="49" charset="0"/>
              </a:rPr>
              <a:t>i</a:t>
            </a:r>
            <a:r>
              <a:rPr lang="en-US" sz="1600" dirty="0">
                <a:solidFill>
                  <a:srgbClr val="00B0F0"/>
                </a:solidFill>
                <a:latin typeface="Consolas" panose="020B0609020204030204" pitchFamily="49" charset="0"/>
              </a:rPr>
              <a:t>][j]*s[j];</a:t>
            </a:r>
          </a:p>
          <a:p>
            <a:pPr marL="0" indent="0">
              <a:buNone/>
            </a:pPr>
            <a:r>
              <a:rPr lang="en-US" sz="1600" dirty="0">
                <a:solidFill>
                  <a:srgbClr val="00B0F0"/>
                </a:solidFill>
                <a:latin typeface="Consolas" panose="020B0609020204030204" pitchFamily="49" charset="0"/>
              </a:rPr>
              <a:t>            }</a:t>
            </a:r>
          </a:p>
          <a:p>
            <a:pPr marL="0" indent="0">
              <a:buNone/>
            </a:pPr>
            <a:endParaRPr lang="en-US" sz="1600" dirty="0">
              <a:solidFill>
                <a:srgbClr val="00B0F0"/>
              </a:solidFill>
              <a:latin typeface="Consolas" panose="020B0609020204030204" pitchFamily="49" charset="0"/>
            </a:endParaRPr>
          </a:p>
          <a:p>
            <a:pPr marL="0" indent="0">
              <a:buNone/>
            </a:pPr>
            <a:r>
              <a:rPr lang="en-US" sz="1600" dirty="0">
                <a:solidFill>
                  <a:srgbClr val="00B0F0"/>
                </a:solidFill>
                <a:latin typeface="Consolas" panose="020B0609020204030204" pitchFamily="49" charset="0"/>
              </a:rPr>
              <a:t>            z = </a:t>
            </a:r>
            <a:r>
              <a:rPr lang="en-US" sz="1600" dirty="0" err="1">
                <a:solidFill>
                  <a:srgbClr val="00B0F0"/>
                </a:solidFill>
                <a:latin typeface="Consolas" panose="020B0609020204030204" pitchFamily="49" charset="0"/>
              </a:rPr>
              <a:t>qy.back</a:t>
            </a:r>
            <a:r>
              <a:rPr lang="en-US" sz="1600" dirty="0">
                <a:solidFill>
                  <a:srgbClr val="00B0F0"/>
                </a:solidFill>
                <a:latin typeface="Consolas" panose="020B0609020204030204" pitchFamily="49" charset="0"/>
              </a:rPr>
              <a:t>() + h*step[</a:t>
            </a:r>
            <a:r>
              <a:rPr lang="en-US" sz="1600" dirty="0" err="1">
                <a:solidFill>
                  <a:srgbClr val="00B0F0"/>
                </a:solidFill>
                <a:latin typeface="Consolas" panose="020B0609020204030204" pitchFamily="49" charset="0"/>
              </a:rPr>
              <a:t>i</a:t>
            </a:r>
            <a:r>
              <a:rPr lang="en-US" sz="1600" dirty="0">
                <a:solidFill>
                  <a:srgbClr val="00B0F0"/>
                </a:solidFill>
                <a:latin typeface="Consolas" panose="020B0609020204030204" pitchFamily="49" charset="0"/>
              </a:rPr>
              <a:t>]*slope;</a:t>
            </a:r>
          </a:p>
          <a:p>
            <a:pPr marL="0" indent="0">
              <a:buNone/>
            </a:pPr>
            <a:r>
              <a:rPr lang="en-US" sz="1600" dirty="0">
                <a:solidFill>
                  <a:srgbClr val="00B0F0"/>
                </a:solidFill>
                <a:latin typeface="Consolas" panose="020B0609020204030204" pitchFamily="49" charset="0"/>
              </a:rPr>
              <a:t>            s[</a:t>
            </a:r>
            <a:r>
              <a:rPr lang="en-US" sz="1600" dirty="0" err="1">
                <a:solidFill>
                  <a:srgbClr val="00B0F0"/>
                </a:solidFill>
                <a:latin typeface="Consolas" panose="020B0609020204030204" pitchFamily="49" charset="0"/>
              </a:rPr>
              <a:t>i</a:t>
            </a:r>
            <a:r>
              <a:rPr lang="en-US" sz="1600" dirty="0">
                <a:solidFill>
                  <a:srgbClr val="00B0F0"/>
                </a:solidFill>
                <a:latin typeface="Consolas" panose="020B0609020204030204" pitchFamily="49" charset="0"/>
              </a:rPr>
              <a:t> + 1] = f( </a:t>
            </a:r>
            <a:r>
              <a:rPr lang="en-US" sz="1600" dirty="0" err="1">
                <a:solidFill>
                  <a:srgbClr val="00B0F0"/>
                </a:solidFill>
                <a:latin typeface="Consolas" panose="020B0609020204030204" pitchFamily="49" charset="0"/>
              </a:rPr>
              <a:t>qt.back</a:t>
            </a:r>
            <a:r>
              <a:rPr lang="en-US" sz="1600" dirty="0">
                <a:solidFill>
                  <a:srgbClr val="00B0F0"/>
                </a:solidFill>
                <a:latin typeface="Consolas" panose="020B0609020204030204" pitchFamily="49" charset="0"/>
              </a:rPr>
              <a:t>() + h*step[</a:t>
            </a:r>
            <a:r>
              <a:rPr lang="en-US" sz="1600" dirty="0" err="1">
                <a:solidFill>
                  <a:srgbClr val="00B0F0"/>
                </a:solidFill>
                <a:latin typeface="Consolas" panose="020B0609020204030204" pitchFamily="49" charset="0"/>
              </a:rPr>
              <a:t>i</a:t>
            </a:r>
            <a:r>
              <a:rPr lang="en-US" sz="1600" dirty="0">
                <a:solidFill>
                  <a:srgbClr val="00B0F0"/>
                </a:solidFill>
                <a:latin typeface="Consolas" panose="020B0609020204030204" pitchFamily="49" charset="0"/>
              </a:rPr>
              <a:t>], z );</a:t>
            </a:r>
          </a:p>
          <a:p>
            <a:pPr marL="0" indent="0">
              <a:buNone/>
            </a:pPr>
            <a:r>
              <a:rPr lang="en-US" sz="1600" dirty="0">
                <a:solidFill>
                  <a:srgbClr val="00B0F0"/>
                </a:solidFill>
                <a:latin typeface="Consolas" panose="020B0609020204030204" pitchFamily="49" charset="0"/>
              </a:rPr>
              <a:t>        }</a:t>
            </a:r>
            <a:endParaRPr lang="en-US" sz="1600" dirty="0">
              <a:solidFill>
                <a:prstClr val="white"/>
              </a:solidFill>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Dormand-Prince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8</a:t>
            </a:fld>
            <a:endParaRPr lang="en-CA"/>
          </a:p>
        </p:txBody>
      </p:sp>
      <p:pic>
        <p:nvPicPr>
          <p:cNvPr id="12" name="Audio 11">
            <a:hlinkClick r:id="" action="ppaction://media"/>
            <a:extLst>
              <a:ext uri="{FF2B5EF4-FFF2-40B4-BE49-F238E27FC236}">
                <a16:creationId xmlns:a16="http://schemas.microsoft.com/office/drawing/2014/main" id="{955B6E43-99EF-4C2F-B762-D04A8E7B391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54213971"/>
      </p:ext>
    </p:extLst>
  </p:cSld>
  <p:clrMapOvr>
    <a:masterClrMapping/>
  </p:clrMapOvr>
  <mc:AlternateContent xmlns:mc="http://schemas.openxmlformats.org/markup-compatibility/2006" xmlns:p14="http://schemas.microsoft.com/office/powerpoint/2010/main">
    <mc:Choice Requires="p14">
      <p:transition spd="slow" p14:dur="2000" advTm="115567"/>
    </mc:Choice>
    <mc:Fallback xmlns="">
      <p:transition spd="slow" advTm="115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Implementation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200" y="979414"/>
            <a:ext cx="8229600" cy="4525963"/>
          </a:xfrm>
        </p:spPr>
        <p:txBody>
          <a:bodyPr/>
          <a:lstStyle/>
          <a:p>
            <a:pPr marL="0" indent="0">
              <a:buNone/>
            </a:pPr>
            <a:r>
              <a:rPr lang="en-US" sz="1600" dirty="0">
                <a:solidFill>
                  <a:srgbClr val="00B0F0"/>
                </a:solidFill>
                <a:latin typeface="Consolas" panose="020B0609020204030204" pitchFamily="49" charset="0"/>
              </a:rPr>
              <a:t>        double </a:t>
            </a:r>
            <a:r>
              <a:rPr lang="en-US" sz="1600" dirty="0" err="1">
                <a:solidFill>
                  <a:srgbClr val="00B0F0"/>
                </a:solidFill>
                <a:latin typeface="Consolas" panose="020B0609020204030204" pitchFamily="49" charset="0"/>
              </a:rPr>
              <a:t>slope_y</a:t>
            </a:r>
            <a:r>
              <a:rPr lang="en-US" sz="1600" dirty="0">
                <a:solidFill>
                  <a:srgbClr val="00B0F0"/>
                </a:solidFill>
                <a:latin typeface="Consolas" panose="020B0609020204030204" pitchFamily="49" charset="0"/>
              </a:rPr>
              <a:t>{0.0};</a:t>
            </a:r>
          </a:p>
          <a:p>
            <a:pPr marL="0" indent="0">
              <a:buNone/>
            </a:pPr>
            <a:endParaRPr lang="en-US" sz="1600" dirty="0">
              <a:solidFill>
                <a:srgbClr val="00B0F0"/>
              </a:solidFill>
              <a:latin typeface="Consolas" panose="020B0609020204030204" pitchFamily="49" charset="0"/>
            </a:endParaRPr>
          </a:p>
          <a:p>
            <a:pPr marL="0" indent="0">
              <a:buNone/>
            </a:pPr>
            <a:r>
              <a:rPr lang="en-US" sz="1600" dirty="0">
                <a:solidFill>
                  <a:srgbClr val="00B0F0"/>
                </a:solidFill>
                <a:latin typeface="Consolas" panose="020B0609020204030204" pitchFamily="49" charset="0"/>
              </a:rPr>
              <a:t>        for ( std::</a:t>
            </a:r>
            <a:r>
              <a:rPr lang="en-US" sz="1600" dirty="0" err="1">
                <a:solidFill>
                  <a:srgbClr val="00B0F0"/>
                </a:solidFill>
                <a:latin typeface="Consolas" panose="020B0609020204030204" pitchFamily="49" charset="0"/>
              </a:rPr>
              <a:t>size_t</a:t>
            </a:r>
            <a:r>
              <a:rPr lang="en-US" sz="1600" dirty="0">
                <a:solidFill>
                  <a:srgbClr val="00B0F0"/>
                </a:solidFill>
                <a:latin typeface="Consolas" panose="020B0609020204030204" pitchFamily="49" charset="0"/>
              </a:rPr>
              <a:t> </a:t>
            </a:r>
            <a:r>
              <a:rPr lang="en-US" sz="1600" dirty="0" err="1">
                <a:solidFill>
                  <a:srgbClr val="00B0F0"/>
                </a:solidFill>
                <a:latin typeface="Consolas" panose="020B0609020204030204" pitchFamily="49" charset="0"/>
              </a:rPr>
              <a:t>i</a:t>
            </a:r>
            <a:r>
              <a:rPr lang="en-US" sz="1600" dirty="0">
                <a:solidFill>
                  <a:srgbClr val="00B0F0"/>
                </a:solidFill>
                <a:latin typeface="Consolas" panose="020B0609020204030204" pitchFamily="49" charset="0"/>
              </a:rPr>
              <a:t>{0}; </a:t>
            </a:r>
            <a:r>
              <a:rPr lang="en-US" sz="1600" dirty="0" err="1">
                <a:solidFill>
                  <a:srgbClr val="00B0F0"/>
                </a:solidFill>
                <a:latin typeface="Consolas" panose="020B0609020204030204" pitchFamily="49" charset="0"/>
              </a:rPr>
              <a:t>i</a:t>
            </a:r>
            <a:r>
              <a:rPr lang="en-US" sz="1600" dirty="0">
                <a:solidFill>
                  <a:srgbClr val="00B0F0"/>
                </a:solidFill>
                <a:latin typeface="Consolas" panose="020B0609020204030204" pitchFamily="49" charset="0"/>
              </a:rPr>
              <a:t> &lt; DIM; ++</a:t>
            </a:r>
            <a:r>
              <a:rPr lang="en-US" sz="1600" dirty="0" err="1">
                <a:solidFill>
                  <a:srgbClr val="00B0F0"/>
                </a:solidFill>
                <a:latin typeface="Consolas" panose="020B0609020204030204" pitchFamily="49" charset="0"/>
              </a:rPr>
              <a:t>i</a:t>
            </a:r>
            <a:r>
              <a:rPr lang="en-US" sz="1600" dirty="0">
                <a:solidFill>
                  <a:srgbClr val="00B0F0"/>
                </a:solidFill>
                <a:latin typeface="Consolas" panose="020B0609020204030204" pitchFamily="49" charset="0"/>
              </a:rPr>
              <a:t> ) {</a:t>
            </a:r>
          </a:p>
          <a:p>
            <a:pPr marL="0" indent="0">
              <a:buNone/>
            </a:pPr>
            <a:r>
              <a:rPr lang="en-US" sz="1600" dirty="0">
                <a:solidFill>
                  <a:srgbClr val="00B0F0"/>
                </a:solidFill>
                <a:latin typeface="Consolas" panose="020B0609020204030204" pitchFamily="49" charset="0"/>
              </a:rPr>
              <a:t>            </a:t>
            </a:r>
            <a:r>
              <a:rPr lang="en-US" sz="1600" dirty="0" err="1">
                <a:solidFill>
                  <a:srgbClr val="00B0F0"/>
                </a:solidFill>
                <a:latin typeface="Consolas" panose="020B0609020204030204" pitchFamily="49" charset="0"/>
              </a:rPr>
              <a:t>slope_y</a:t>
            </a:r>
            <a:r>
              <a:rPr lang="en-US" sz="1600" dirty="0">
                <a:solidFill>
                  <a:srgbClr val="00B0F0"/>
                </a:solidFill>
                <a:latin typeface="Consolas" panose="020B0609020204030204" pitchFamily="49" charset="0"/>
              </a:rPr>
              <a:t> += </a:t>
            </a:r>
            <a:r>
              <a:rPr lang="en-US" sz="1600" dirty="0" err="1">
                <a:solidFill>
                  <a:srgbClr val="00B0F0"/>
                </a:solidFill>
                <a:latin typeface="Consolas" panose="020B0609020204030204" pitchFamily="49" charset="0"/>
              </a:rPr>
              <a:t>y_coeff</a:t>
            </a:r>
            <a:r>
              <a:rPr lang="en-US" sz="1600" dirty="0">
                <a:solidFill>
                  <a:srgbClr val="00B0F0"/>
                </a:solidFill>
                <a:latin typeface="Consolas" panose="020B0609020204030204" pitchFamily="49" charset="0"/>
              </a:rPr>
              <a:t>[</a:t>
            </a:r>
            <a:r>
              <a:rPr lang="en-US" sz="1600" dirty="0" err="1">
                <a:solidFill>
                  <a:srgbClr val="00B0F0"/>
                </a:solidFill>
                <a:latin typeface="Consolas" panose="020B0609020204030204" pitchFamily="49" charset="0"/>
              </a:rPr>
              <a:t>i</a:t>
            </a:r>
            <a:r>
              <a:rPr lang="en-US" sz="1600" dirty="0">
                <a:solidFill>
                  <a:srgbClr val="00B0F0"/>
                </a:solidFill>
                <a:latin typeface="Consolas" panose="020B0609020204030204" pitchFamily="49" charset="0"/>
              </a:rPr>
              <a:t>]*s[</a:t>
            </a:r>
            <a:r>
              <a:rPr lang="en-US" sz="1600" dirty="0" err="1">
                <a:solidFill>
                  <a:srgbClr val="00B0F0"/>
                </a:solidFill>
                <a:latin typeface="Consolas" panose="020B0609020204030204" pitchFamily="49" charset="0"/>
              </a:rPr>
              <a:t>i</a:t>
            </a:r>
            <a:r>
              <a:rPr lang="en-US" sz="1600" dirty="0">
                <a:solidFill>
                  <a:srgbClr val="00B0F0"/>
                </a:solidFill>
                <a:latin typeface="Consolas" panose="020B0609020204030204" pitchFamily="49" charset="0"/>
              </a:rPr>
              <a:t>];</a:t>
            </a:r>
          </a:p>
          <a:p>
            <a:pPr marL="0" indent="0">
              <a:buNone/>
            </a:pPr>
            <a:r>
              <a:rPr lang="en-US" sz="1600" dirty="0">
                <a:solidFill>
                  <a:srgbClr val="00B0F0"/>
                </a:solidFill>
                <a:latin typeface="Consolas" panose="020B0609020204030204" pitchFamily="49" charset="0"/>
              </a:rPr>
              <a:t>        }</a:t>
            </a:r>
          </a:p>
          <a:p>
            <a:pPr marL="0" indent="0">
              <a:buNone/>
            </a:pPr>
            <a:endParaRPr lang="en-US" sz="1600" dirty="0">
              <a:solidFill>
                <a:srgbClr val="00B0F0"/>
              </a:solidFill>
              <a:latin typeface="Consolas" panose="020B0609020204030204" pitchFamily="49" charset="0"/>
            </a:endParaRPr>
          </a:p>
          <a:p>
            <a:pPr marL="0" indent="0">
              <a:buNone/>
            </a:pPr>
            <a:r>
              <a:rPr lang="en-US" sz="1600" dirty="0">
                <a:solidFill>
                  <a:srgbClr val="00B0F0"/>
                </a:solidFill>
                <a:latin typeface="Consolas" panose="020B0609020204030204" pitchFamily="49" charset="0"/>
              </a:rPr>
              <a:t>        double y{ </a:t>
            </a:r>
            <a:r>
              <a:rPr lang="en-US" sz="1600" dirty="0" err="1">
                <a:solidFill>
                  <a:srgbClr val="00B0F0"/>
                </a:solidFill>
                <a:latin typeface="Consolas" panose="020B0609020204030204" pitchFamily="49" charset="0"/>
              </a:rPr>
              <a:t>qy.back</a:t>
            </a:r>
            <a:r>
              <a:rPr lang="en-US" sz="1600" dirty="0">
                <a:solidFill>
                  <a:srgbClr val="00B0F0"/>
                </a:solidFill>
                <a:latin typeface="Consolas" panose="020B0609020204030204" pitchFamily="49" charset="0"/>
              </a:rPr>
              <a:t>() + h*</a:t>
            </a:r>
            <a:r>
              <a:rPr lang="en-US" sz="1600" dirty="0" err="1">
                <a:solidFill>
                  <a:srgbClr val="00B0F0"/>
                </a:solidFill>
                <a:latin typeface="Consolas" panose="020B0609020204030204" pitchFamily="49" charset="0"/>
              </a:rPr>
              <a:t>slope_y</a:t>
            </a:r>
            <a:r>
              <a:rPr lang="en-US" sz="1600" dirty="0">
                <a:solidFill>
                  <a:srgbClr val="00B0F0"/>
                </a:solidFill>
                <a:latin typeface="Consolas" panose="020B0609020204030204" pitchFamily="49" charset="0"/>
              </a:rPr>
              <a:t> };</a:t>
            </a:r>
          </a:p>
          <a:p>
            <a:pPr marL="0" indent="0">
              <a:buNone/>
            </a:pPr>
            <a:endParaRPr lang="en-US" sz="1600" dirty="0">
              <a:solidFill>
                <a:srgbClr val="00B0F0"/>
              </a:solidFill>
              <a:latin typeface="Consolas" panose="020B0609020204030204" pitchFamily="49" charset="0"/>
            </a:endParaRPr>
          </a:p>
          <a:p>
            <a:pPr marL="0" indent="0">
              <a:buNone/>
            </a:pPr>
            <a:r>
              <a:rPr lang="en-US" sz="1600" dirty="0">
                <a:solidFill>
                  <a:srgbClr val="00B0F0"/>
                </a:solidFill>
                <a:latin typeface="Consolas" panose="020B0609020204030204" pitchFamily="49" charset="0"/>
              </a:rPr>
              <a:t>        double a{ std::pow(</a:t>
            </a:r>
          </a:p>
          <a:p>
            <a:pPr marL="0" indent="0">
              <a:buNone/>
            </a:pPr>
            <a:r>
              <a:rPr lang="en-US" sz="1600" dirty="0">
                <a:solidFill>
                  <a:srgbClr val="00B0F0"/>
                </a:solidFill>
                <a:latin typeface="Consolas" panose="020B0609020204030204" pitchFamily="49" charset="0"/>
              </a:rPr>
              <a:t>            </a:t>
            </a:r>
            <a:r>
              <a:rPr lang="en-US" sz="1600" dirty="0" err="1">
                <a:solidFill>
                  <a:srgbClr val="00B0F0"/>
                </a:solidFill>
                <a:latin typeface="Consolas" panose="020B0609020204030204" pitchFamily="49" charset="0"/>
              </a:rPr>
              <a:t>eps_abs</a:t>
            </a:r>
            <a:r>
              <a:rPr lang="en-US" sz="1600" dirty="0">
                <a:solidFill>
                  <a:srgbClr val="00B0F0"/>
                </a:solidFill>
                <a:latin typeface="Consolas" panose="020B0609020204030204" pitchFamily="49" charset="0"/>
              </a:rPr>
              <a:t>*h/(2.0*std::abs( z - y )), 0.25</a:t>
            </a:r>
          </a:p>
          <a:p>
            <a:pPr marL="0" indent="0">
              <a:buNone/>
            </a:pPr>
            <a:r>
              <a:rPr lang="en-US" sz="1600" dirty="0">
                <a:solidFill>
                  <a:srgbClr val="00B0F0"/>
                </a:solidFill>
                <a:latin typeface="Consolas" panose="020B0609020204030204" pitchFamily="49" charset="0"/>
              </a:rPr>
              <a:t>        ) };</a:t>
            </a:r>
          </a:p>
          <a:p>
            <a:pPr marL="0" indent="0">
              <a:buNone/>
            </a:pPr>
            <a:endParaRPr lang="en-US" sz="1600" dirty="0">
              <a:latin typeface="Consolas" panose="020B0609020204030204" pitchFamily="49" charset="0"/>
            </a:endParaRPr>
          </a:p>
          <a:p>
            <a:pPr marL="0" indent="0">
              <a:buNone/>
            </a:pPr>
            <a:r>
              <a:rPr lang="en-US" sz="1600" dirty="0">
                <a:latin typeface="Consolas" panose="020B0609020204030204" pitchFamily="49" charset="0"/>
              </a:rPr>
              <a:t>        if ( (a &gt; 1.0) || (h == </a:t>
            </a:r>
            <a:r>
              <a:rPr lang="en-US" sz="1600" dirty="0" err="1">
                <a:latin typeface="Consolas" panose="020B0609020204030204" pitchFamily="49" charset="0"/>
              </a:rPr>
              <a:t>h_rng.first</a:t>
            </a:r>
            <a:r>
              <a:rPr lang="en-US" sz="1600" dirty="0">
                <a:latin typeface="Consolas" panose="020B0609020204030204" pitchFamily="49" charset="0"/>
              </a:rPr>
              <a:t>) ) {</a:t>
            </a:r>
          </a:p>
          <a:p>
            <a:pPr marL="0" indent="0">
              <a:buNone/>
            </a:pPr>
            <a:r>
              <a:rPr lang="en-US" sz="1600" dirty="0">
                <a:latin typeface="Consolas" panose="020B0609020204030204" pitchFamily="49" charset="0"/>
              </a:rPr>
              <a:t>             </a:t>
            </a:r>
            <a:r>
              <a:rPr lang="en-US" sz="1600" dirty="0" err="1">
                <a:latin typeface="Consolas" panose="020B0609020204030204" pitchFamily="49" charset="0"/>
              </a:rPr>
              <a:t>qt.push</a:t>
            </a:r>
            <a:r>
              <a:rPr lang="en-US" sz="1600" dirty="0">
                <a:latin typeface="Consolas" panose="020B0609020204030204" pitchFamily="49" charset="0"/>
              </a:rPr>
              <a:t>( </a:t>
            </a:r>
            <a:r>
              <a:rPr lang="en-US" sz="1600" dirty="0" err="1">
                <a:latin typeface="Consolas" panose="020B0609020204030204" pitchFamily="49" charset="0"/>
              </a:rPr>
              <a:t>qt.back</a:t>
            </a:r>
            <a:r>
              <a:rPr lang="en-US" sz="1600" dirty="0">
                <a:latin typeface="Consolas" panose="020B0609020204030204" pitchFamily="49" charset="0"/>
              </a:rPr>
              <a:t>() + h );</a:t>
            </a:r>
          </a:p>
          <a:p>
            <a:pPr marL="0" indent="0">
              <a:buNone/>
            </a:pPr>
            <a:r>
              <a:rPr lang="en-US" sz="1600" dirty="0">
                <a:latin typeface="Consolas" panose="020B0609020204030204" pitchFamily="49" charset="0"/>
              </a:rPr>
              <a:t>             </a:t>
            </a:r>
            <a:r>
              <a:rPr lang="en-US" sz="1600" dirty="0" err="1">
                <a:latin typeface="Consolas" panose="020B0609020204030204" pitchFamily="49" charset="0"/>
              </a:rPr>
              <a:t>qy.push</a:t>
            </a:r>
            <a:r>
              <a:rPr lang="en-US" sz="1600" dirty="0">
                <a:latin typeface="Consolas" panose="020B0609020204030204" pitchFamily="49" charset="0"/>
              </a:rPr>
              <a:t>( z );</a:t>
            </a:r>
          </a:p>
          <a:p>
            <a:pPr marL="0" indent="0">
              <a:buNone/>
            </a:pPr>
            <a:r>
              <a:rPr lang="en-US" sz="1600" dirty="0">
                <a:latin typeface="Consolas" panose="020B0609020204030204" pitchFamily="49" charset="0"/>
              </a:rPr>
              <a:t>            </a:t>
            </a:r>
            <a:r>
              <a:rPr lang="en-US" sz="1600" dirty="0" err="1">
                <a:latin typeface="Consolas" panose="020B0609020204030204" pitchFamily="49" charset="0"/>
              </a:rPr>
              <a:t>qdy.push</a:t>
            </a:r>
            <a:r>
              <a:rPr lang="en-US" sz="1600" dirty="0">
                <a:latin typeface="Consolas" panose="020B0609020204030204" pitchFamily="49" charset="0"/>
              </a:rPr>
              <a:t>( f( </a:t>
            </a:r>
            <a:r>
              <a:rPr lang="en-US" sz="1600" dirty="0" err="1">
                <a:latin typeface="Consolas" panose="020B0609020204030204" pitchFamily="49" charset="0"/>
              </a:rPr>
              <a:t>qt.back</a:t>
            </a:r>
            <a:r>
              <a:rPr lang="en-US" sz="1600" dirty="0">
                <a:latin typeface="Consolas" panose="020B0609020204030204" pitchFamily="49" charset="0"/>
              </a:rPr>
              <a:t>(), z ) );</a:t>
            </a:r>
          </a:p>
          <a:p>
            <a:pPr marL="0" indent="0">
              <a:buNone/>
            </a:pPr>
            <a:r>
              <a:rPr lang="en-US" sz="1600" dirty="0">
                <a:latin typeface="Consolas" panose="020B0609020204030204" pitchFamily="49" charset="0"/>
              </a:rPr>
              <a:t>            found = true;</a:t>
            </a:r>
          </a:p>
          <a:p>
            <a:pPr marL="0" indent="0">
              <a:buNone/>
            </a:pPr>
            <a:r>
              <a:rPr lang="en-US" sz="1600" dirty="0">
                <a:latin typeface="Consolas" panose="020B0609020204030204" pitchFamily="49" charset="0"/>
              </a:rPr>
              <a:t>        }</a:t>
            </a:r>
          </a:p>
          <a:p>
            <a:pPr marL="0" indent="0">
              <a:buNone/>
            </a:pPr>
            <a:endParaRPr lang="en-US" sz="1600" dirty="0">
              <a:latin typeface="Consolas" panose="020B0609020204030204" pitchFamily="49" charset="0"/>
            </a:endParaRPr>
          </a:p>
          <a:p>
            <a:pPr marL="0" indent="0">
              <a:buNone/>
            </a:pPr>
            <a:r>
              <a:rPr lang="en-US" sz="1600" dirty="0">
                <a:latin typeface="Consolas" panose="020B0609020204030204" pitchFamily="49" charset="0"/>
              </a:rPr>
              <a:t>        a *= 0.9;</a:t>
            </a:r>
            <a:endParaRPr lang="en-US" sz="1600" dirty="0">
              <a:solidFill>
                <a:prstClr val="white"/>
              </a:solidFill>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Dormand-Prince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9</a:t>
            </a:fld>
            <a:endParaRPr lang="en-CA"/>
          </a:p>
        </p:txBody>
      </p:sp>
      <p:pic>
        <p:nvPicPr>
          <p:cNvPr id="8" name="Audio 7">
            <a:hlinkClick r:id="" action="ppaction://media"/>
            <a:extLst>
              <a:ext uri="{FF2B5EF4-FFF2-40B4-BE49-F238E27FC236}">
                <a16:creationId xmlns:a16="http://schemas.microsoft.com/office/drawing/2014/main" id="{0127D62C-F4B2-4951-9CB7-80712E964C1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078542129"/>
      </p:ext>
    </p:extLst>
  </p:cSld>
  <p:clrMapOvr>
    <a:masterClrMapping/>
  </p:clrMapOvr>
  <mc:AlternateContent xmlns:mc="http://schemas.openxmlformats.org/markup-compatibility/2006" xmlns:p14="http://schemas.microsoft.com/office/powerpoint/2010/main">
    <mc:Choice Requires="p14">
      <p:transition spd="slow" p14:dur="2000" advTm="38296"/>
    </mc:Choice>
    <mc:Fallback xmlns="">
      <p:transition spd="slow" advTm="38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3" end="1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4" end="1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5" end="1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6" end="1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7" end="1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3|11.8"/>
</p:tagLst>
</file>

<file path=ppt/tags/tag10.xml><?xml version="1.0" encoding="utf-8"?>
<p:tagLst xmlns:a="http://schemas.openxmlformats.org/drawingml/2006/main" xmlns:r="http://schemas.openxmlformats.org/officeDocument/2006/relationships" xmlns:p="http://schemas.openxmlformats.org/presentationml/2006/main">
  <p:tag name="TIMING" val="|22.3|4.4"/>
</p:tagLst>
</file>

<file path=ppt/tags/tag11.xml><?xml version="1.0" encoding="utf-8"?>
<p:tagLst xmlns:a="http://schemas.openxmlformats.org/drawingml/2006/main" xmlns:r="http://schemas.openxmlformats.org/officeDocument/2006/relationships" xmlns:p="http://schemas.openxmlformats.org/presentationml/2006/main">
  <p:tag name="TIMING" val="|32.9"/>
</p:tagLst>
</file>

<file path=ppt/tags/tag2.xml><?xml version="1.0" encoding="utf-8"?>
<p:tagLst xmlns:a="http://schemas.openxmlformats.org/drawingml/2006/main" xmlns:r="http://schemas.openxmlformats.org/officeDocument/2006/relationships" xmlns:p="http://schemas.openxmlformats.org/presentationml/2006/main">
  <p:tag name="TIMING" val="|87.8|24.6"/>
</p:tagLst>
</file>

<file path=ppt/tags/tag3.xml><?xml version="1.0" encoding="utf-8"?>
<p:tagLst xmlns:a="http://schemas.openxmlformats.org/drawingml/2006/main" xmlns:r="http://schemas.openxmlformats.org/officeDocument/2006/relationships" xmlns:p="http://schemas.openxmlformats.org/presentationml/2006/main">
  <p:tag name="TIMING" val="|14.2|9.9|18.8"/>
</p:tagLst>
</file>

<file path=ppt/tags/tag4.xml><?xml version="1.0" encoding="utf-8"?>
<p:tagLst xmlns:a="http://schemas.openxmlformats.org/drawingml/2006/main" xmlns:r="http://schemas.openxmlformats.org/officeDocument/2006/relationships" xmlns:p="http://schemas.openxmlformats.org/presentationml/2006/main">
  <p:tag name="TIMING" val="|26.3|10.4|44.8|21.7"/>
</p:tagLst>
</file>

<file path=ppt/tags/tag5.xml><?xml version="1.0" encoding="utf-8"?>
<p:tagLst xmlns:a="http://schemas.openxmlformats.org/drawingml/2006/main" xmlns:r="http://schemas.openxmlformats.org/officeDocument/2006/relationships" xmlns:p="http://schemas.openxmlformats.org/presentationml/2006/main">
  <p:tag name="TIMING" val="|40"/>
</p:tagLst>
</file>

<file path=ppt/tags/tag6.xml><?xml version="1.0" encoding="utf-8"?>
<p:tagLst xmlns:a="http://schemas.openxmlformats.org/drawingml/2006/main" xmlns:r="http://schemas.openxmlformats.org/officeDocument/2006/relationships" xmlns:p="http://schemas.openxmlformats.org/presentationml/2006/main">
  <p:tag name="TIMING" val="|4.6|26.4|7.9|19.4|4.6|12"/>
</p:tagLst>
</file>

<file path=ppt/tags/tag7.xml><?xml version="1.0" encoding="utf-8"?>
<p:tagLst xmlns:a="http://schemas.openxmlformats.org/drawingml/2006/main" xmlns:r="http://schemas.openxmlformats.org/officeDocument/2006/relationships" xmlns:p="http://schemas.openxmlformats.org/presentationml/2006/main">
  <p:tag name="TIMING" val="|17.6|6.6"/>
</p:tagLst>
</file>

<file path=ppt/tags/tag8.xml><?xml version="1.0" encoding="utf-8"?>
<p:tagLst xmlns:a="http://schemas.openxmlformats.org/drawingml/2006/main" xmlns:r="http://schemas.openxmlformats.org/officeDocument/2006/relationships" xmlns:p="http://schemas.openxmlformats.org/presentationml/2006/main">
  <p:tag name="TIMING" val="|41|38.3|19.9"/>
</p:tagLst>
</file>

<file path=ppt/tags/tag9.xml><?xml version="1.0" encoding="utf-8"?>
<p:tagLst xmlns:a="http://schemas.openxmlformats.org/drawingml/2006/main" xmlns:r="http://schemas.openxmlformats.org/officeDocument/2006/relationships" xmlns:p="http://schemas.openxmlformats.org/presentationml/2006/main">
  <p:tag name="TIMING" val="|7.8|20.9|64.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103042</TotalTime>
  <Words>1139</Words>
  <Application>Microsoft Office PowerPoint</Application>
  <PresentationFormat>On-screen Show (4:3)</PresentationFormat>
  <Paragraphs>178</Paragraphs>
  <Slides>17</Slides>
  <Notes>0</Notes>
  <HiddenSlides>0</HiddenSlides>
  <MMClips>17</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17</vt:i4>
      </vt:variant>
    </vt:vector>
  </HeadingPairs>
  <TitlesOfParts>
    <vt:vector size="29" baseType="lpstr">
      <vt:lpstr>Arial</vt:lpstr>
      <vt:lpstr>Bookman Old Style</vt:lpstr>
      <vt:lpstr>Calibri</vt:lpstr>
      <vt:lpstr>Cambria</vt:lpstr>
      <vt:lpstr>Consolas</vt:lpstr>
      <vt:lpstr>Constantia</vt:lpstr>
      <vt:lpstr>Georgia</vt:lpstr>
      <vt:lpstr>Symbol</vt:lpstr>
      <vt:lpstr>Times New Roman</vt:lpstr>
      <vt:lpstr>Office Theme</vt:lpstr>
      <vt:lpstr>Equation</vt:lpstr>
      <vt:lpstr>MathType 6.0 Equation</vt:lpstr>
      <vt:lpstr>The Dormand-Prince method</vt:lpstr>
      <vt:lpstr>Introduction</vt:lpstr>
      <vt:lpstr>Recap of 4th-order Runge-Kutta</vt:lpstr>
      <vt:lpstr>Dormand-Prince method</vt:lpstr>
      <vt:lpstr>Dormand-Prince method</vt:lpstr>
      <vt:lpstr>Dormand-Prince method</vt:lpstr>
      <vt:lpstr>Implementation</vt:lpstr>
      <vt:lpstr>Implementation</vt:lpstr>
      <vt:lpstr>Implementation</vt:lpstr>
      <vt:lpstr>Implementation</vt:lpstr>
      <vt:lpstr>Example</vt:lpstr>
      <vt:lpstr>Example</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Harder</cp:lastModifiedBy>
  <cp:revision>1771</cp:revision>
  <dcterms:created xsi:type="dcterms:W3CDTF">2020-04-30T19:27:29Z</dcterms:created>
  <dcterms:modified xsi:type="dcterms:W3CDTF">2021-07-27T18:36:28Z</dcterms:modified>
</cp:coreProperties>
</file>